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88" r:id="rId1"/>
  </p:sldMasterIdLst>
  <p:notesMasterIdLst>
    <p:notesMasterId r:id="rId81"/>
  </p:notesMasterIdLst>
  <p:handoutMasterIdLst>
    <p:handoutMasterId r:id="rId82"/>
  </p:handoutMasterIdLst>
  <p:sldIdLst>
    <p:sldId id="499" r:id="rId2"/>
    <p:sldId id="325" r:id="rId3"/>
    <p:sldId id="480" r:id="rId4"/>
    <p:sldId id="481" r:id="rId5"/>
    <p:sldId id="509" r:id="rId6"/>
    <p:sldId id="510" r:id="rId7"/>
    <p:sldId id="511" r:id="rId8"/>
    <p:sldId id="527" r:id="rId9"/>
    <p:sldId id="513" r:id="rId10"/>
    <p:sldId id="556" r:id="rId11"/>
    <p:sldId id="528" r:id="rId12"/>
    <p:sldId id="557" r:id="rId13"/>
    <p:sldId id="558" r:id="rId14"/>
    <p:sldId id="515" r:id="rId15"/>
    <p:sldId id="565" r:id="rId16"/>
    <p:sldId id="566" r:id="rId17"/>
    <p:sldId id="567" r:id="rId18"/>
    <p:sldId id="568" r:id="rId19"/>
    <p:sldId id="569" r:id="rId20"/>
    <p:sldId id="576" r:id="rId21"/>
    <p:sldId id="577" r:id="rId22"/>
    <p:sldId id="570" r:id="rId23"/>
    <p:sldId id="516" r:id="rId24"/>
    <p:sldId id="529" r:id="rId25"/>
    <p:sldId id="518" r:id="rId26"/>
    <p:sldId id="530" r:id="rId27"/>
    <p:sldId id="531" r:id="rId28"/>
    <p:sldId id="532" r:id="rId29"/>
    <p:sldId id="537" r:id="rId30"/>
    <p:sldId id="522" r:id="rId31"/>
    <p:sldId id="523" r:id="rId32"/>
    <p:sldId id="564" r:id="rId33"/>
    <p:sldId id="524" r:id="rId34"/>
    <p:sldId id="525" r:id="rId35"/>
    <p:sldId id="535" r:id="rId36"/>
    <p:sldId id="549" r:id="rId37"/>
    <p:sldId id="550" r:id="rId38"/>
    <p:sldId id="498" r:id="rId39"/>
    <p:sldId id="536" r:id="rId40"/>
    <p:sldId id="500" r:id="rId41"/>
    <p:sldId id="507" r:id="rId42"/>
    <p:sldId id="508" r:id="rId43"/>
    <p:sldId id="538" r:id="rId44"/>
    <p:sldId id="553" r:id="rId45"/>
    <p:sldId id="554" r:id="rId46"/>
    <p:sldId id="555" r:id="rId47"/>
    <p:sldId id="542" r:id="rId48"/>
    <p:sldId id="543" r:id="rId49"/>
    <p:sldId id="540" r:id="rId50"/>
    <p:sldId id="578" r:id="rId51"/>
    <p:sldId id="579" r:id="rId52"/>
    <p:sldId id="501" r:id="rId53"/>
    <p:sldId id="504" r:id="rId54"/>
    <p:sldId id="502" r:id="rId55"/>
    <p:sldId id="503" r:id="rId56"/>
    <p:sldId id="580" r:id="rId57"/>
    <p:sldId id="581" r:id="rId58"/>
    <p:sldId id="583" r:id="rId59"/>
    <p:sldId id="585" r:id="rId60"/>
    <p:sldId id="584" r:id="rId61"/>
    <p:sldId id="582" r:id="rId62"/>
    <p:sldId id="387" r:id="rId63"/>
    <p:sldId id="559" r:id="rId64"/>
    <p:sldId id="560" r:id="rId65"/>
    <p:sldId id="561" r:id="rId66"/>
    <p:sldId id="562" r:id="rId67"/>
    <p:sldId id="563" r:id="rId68"/>
    <p:sldId id="571" r:id="rId69"/>
    <p:sldId id="572" r:id="rId70"/>
    <p:sldId id="573" r:id="rId71"/>
    <p:sldId id="574" r:id="rId72"/>
    <p:sldId id="575" r:id="rId73"/>
    <p:sldId id="551" r:id="rId74"/>
    <p:sldId id="552" r:id="rId75"/>
    <p:sldId id="418" r:id="rId76"/>
    <p:sldId id="419" r:id="rId77"/>
    <p:sldId id="420" r:id="rId78"/>
    <p:sldId id="421" r:id="rId79"/>
    <p:sldId id="422" r:id="rId80"/>
  </p:sldIdLst>
  <p:sldSz cx="9144000" cy="6858000" type="screen4x3"/>
  <p:notesSz cx="6865938" cy="999807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569" autoAdjust="0"/>
  </p:normalViewPr>
  <p:slideViewPr>
    <p:cSldViewPr>
      <p:cViewPr varScale="1">
        <p:scale>
          <a:sx n="70" d="100"/>
          <a:sy n="70" d="100"/>
        </p:scale>
        <p:origin x="14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e garbuglia" userId="07b00ec1068e1b2e" providerId="LiveId" clId="{4AA8FAB2-2AEA-44AA-A896-43312B573E35}"/>
    <pc:docChg chg="undo custSel modSld">
      <pc:chgData name="gabriele garbuglia" userId="07b00ec1068e1b2e" providerId="LiveId" clId="{4AA8FAB2-2AEA-44AA-A896-43312B573E35}" dt="2023-05-02T14:21:09.196" v="4"/>
      <pc:docMkLst>
        <pc:docMk/>
      </pc:docMkLst>
      <pc:sldChg chg="addSp delSp modSp mod">
        <pc:chgData name="gabriele garbuglia" userId="07b00ec1068e1b2e" providerId="LiveId" clId="{4AA8FAB2-2AEA-44AA-A896-43312B573E35}" dt="2023-05-02T14:21:09.196" v="4"/>
        <pc:sldMkLst>
          <pc:docMk/>
          <pc:sldMk cId="2703237572" sldId="499"/>
        </pc:sldMkLst>
        <pc:spChg chg="add del">
          <ac:chgData name="gabriele garbuglia" userId="07b00ec1068e1b2e" providerId="LiveId" clId="{4AA8FAB2-2AEA-44AA-A896-43312B573E35}" dt="2023-05-02T14:20:45.432" v="3" actId="22"/>
          <ac:spMkLst>
            <pc:docMk/>
            <pc:sldMk cId="2703237572" sldId="499"/>
            <ac:spMk id="4" creationId="{0BE25237-5503-7ACC-21BA-0CCCEF333B03}"/>
          </ac:spMkLst>
        </pc:spChg>
        <pc:picChg chg="del mod">
          <ac:chgData name="gabriele garbuglia" userId="07b00ec1068e1b2e" providerId="LiveId" clId="{4AA8FAB2-2AEA-44AA-A896-43312B573E35}" dt="2023-05-02T14:20:39.465" v="1" actId="478"/>
          <ac:picMkLst>
            <pc:docMk/>
            <pc:sldMk cId="2703237572" sldId="499"/>
            <ac:picMk id="3" creationId="{91C6F84A-AE61-BA57-E84E-E794955E2893}"/>
          </ac:picMkLst>
        </pc:picChg>
        <pc:picChg chg="add mod">
          <ac:chgData name="gabriele garbuglia" userId="07b00ec1068e1b2e" providerId="LiveId" clId="{4AA8FAB2-2AEA-44AA-A896-43312B573E35}" dt="2023-05-02T14:21:09.196" v="4"/>
          <ac:picMkLst>
            <pc:docMk/>
            <pc:sldMk cId="2703237572" sldId="499"/>
            <ac:picMk id="6" creationId="{AF7F9218-6298-395F-4C7F-618375775C6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it-IT"/>
          </a:p>
        </p:txBody>
      </p:sp>
      <p:sp>
        <p:nvSpPr>
          <p:cNvPr id="3" name="Segnaposto data 2"/>
          <p:cNvSpPr>
            <a:spLocks noGrp="1"/>
          </p:cNvSpPr>
          <p:nvPr>
            <p:ph type="dt" sz="quarter" idx="1"/>
          </p:nvPr>
        </p:nvSpPr>
        <p:spPr>
          <a:xfrm>
            <a:off x="3889109" y="0"/>
            <a:ext cx="2975240" cy="501640"/>
          </a:xfrm>
          <a:prstGeom prst="rect">
            <a:avLst/>
          </a:prstGeom>
        </p:spPr>
        <p:txBody>
          <a:bodyPr vert="horz" lIns="96359" tIns="48180" rIns="96359" bIns="48180" rtlCol="0"/>
          <a:lstStyle>
            <a:lvl1pPr algn="r">
              <a:defRPr sz="1300"/>
            </a:lvl1pPr>
          </a:lstStyle>
          <a:p>
            <a:fld id="{BD70A5BA-C827-4AE4-A77F-806F0D1CFB70}" type="datetimeFigureOut">
              <a:rPr lang="it-IT" smtClean="0"/>
              <a:t>04/05/2023</a:t>
            </a:fld>
            <a:endParaRPr lang="it-IT"/>
          </a:p>
        </p:txBody>
      </p:sp>
      <p:sp>
        <p:nvSpPr>
          <p:cNvPr id="4" name="Segnaposto piè di pagina 3"/>
          <p:cNvSpPr>
            <a:spLocks noGrp="1"/>
          </p:cNvSpPr>
          <p:nvPr>
            <p:ph type="ftr" sz="quarter" idx="2"/>
          </p:nvPr>
        </p:nvSpPr>
        <p:spPr>
          <a:xfrm>
            <a:off x="0" y="9496437"/>
            <a:ext cx="2975240" cy="501639"/>
          </a:xfrm>
          <a:prstGeom prst="rect">
            <a:avLst/>
          </a:prstGeom>
        </p:spPr>
        <p:txBody>
          <a:bodyPr vert="horz" lIns="96359" tIns="48180" rIns="96359" bIns="48180" rtlCol="0" anchor="b"/>
          <a:lstStyle>
            <a:lvl1pPr algn="l">
              <a:defRPr sz="1300"/>
            </a:lvl1pPr>
          </a:lstStyle>
          <a:p>
            <a:endParaRPr lang="it-IT"/>
          </a:p>
        </p:txBody>
      </p:sp>
      <p:sp>
        <p:nvSpPr>
          <p:cNvPr id="5" name="Segnaposto numero diapositiva 4"/>
          <p:cNvSpPr>
            <a:spLocks noGrp="1"/>
          </p:cNvSpPr>
          <p:nvPr>
            <p:ph type="sldNum" sz="quarter" idx="3"/>
          </p:nvPr>
        </p:nvSpPr>
        <p:spPr>
          <a:xfrm>
            <a:off x="3889109" y="9496437"/>
            <a:ext cx="2975240" cy="501639"/>
          </a:xfrm>
          <a:prstGeom prst="rect">
            <a:avLst/>
          </a:prstGeom>
        </p:spPr>
        <p:txBody>
          <a:bodyPr vert="horz" lIns="96359" tIns="48180" rIns="96359" bIns="48180" rtlCol="0" anchor="b"/>
          <a:lstStyle>
            <a:lvl1pPr algn="r">
              <a:defRPr sz="1300"/>
            </a:lvl1pPr>
          </a:lstStyle>
          <a:p>
            <a:fld id="{A6E78556-B6A1-4A0A-B584-461F9597B412}" type="slidenum">
              <a:rPr lang="it-IT" smtClean="0"/>
              <a:t>‹N›</a:t>
            </a:fld>
            <a:endParaRPr lang="it-IT"/>
          </a:p>
        </p:txBody>
      </p:sp>
    </p:spTree>
    <p:extLst>
      <p:ext uri="{BB962C8B-B14F-4D97-AF65-F5344CB8AC3E}">
        <p14:creationId xmlns:p14="http://schemas.microsoft.com/office/powerpoint/2010/main" val="1119312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it-IT"/>
          </a:p>
        </p:txBody>
      </p:sp>
      <p:sp>
        <p:nvSpPr>
          <p:cNvPr id="3" name="Segnaposto data 2"/>
          <p:cNvSpPr>
            <a:spLocks noGrp="1"/>
          </p:cNvSpPr>
          <p:nvPr>
            <p:ph type="dt" idx="1"/>
          </p:nvPr>
        </p:nvSpPr>
        <p:spPr>
          <a:xfrm>
            <a:off x="3889109" y="0"/>
            <a:ext cx="2975240" cy="499904"/>
          </a:xfrm>
          <a:prstGeom prst="rect">
            <a:avLst/>
          </a:prstGeom>
        </p:spPr>
        <p:txBody>
          <a:bodyPr vert="horz" lIns="96359" tIns="48180" rIns="96359" bIns="48180" rtlCol="0"/>
          <a:lstStyle>
            <a:lvl1pPr algn="r">
              <a:defRPr sz="1300"/>
            </a:lvl1pPr>
          </a:lstStyle>
          <a:p>
            <a:fld id="{1A3D3A58-9938-4399-B72F-B022A58FFCF0}" type="datetimeFigureOut">
              <a:rPr lang="it-IT" smtClean="0"/>
              <a:pPr/>
              <a:t>04/05/2023</a:t>
            </a:fld>
            <a:endParaRPr lang="it-IT"/>
          </a:p>
        </p:txBody>
      </p:sp>
      <p:sp>
        <p:nvSpPr>
          <p:cNvPr id="4" name="Segnaposto immagine diapositiva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9" tIns="48180" rIns="96359" bIns="48180" rtlCol="0" anchor="ctr"/>
          <a:lstStyle/>
          <a:p>
            <a:endParaRPr lang="it-IT"/>
          </a:p>
        </p:txBody>
      </p:sp>
      <p:sp>
        <p:nvSpPr>
          <p:cNvPr id="5" name="Segnaposto note 4"/>
          <p:cNvSpPr>
            <a:spLocks noGrp="1"/>
          </p:cNvSpPr>
          <p:nvPr>
            <p:ph type="body" sz="quarter" idx="3"/>
          </p:nvPr>
        </p:nvSpPr>
        <p:spPr>
          <a:xfrm>
            <a:off x="686594" y="4749086"/>
            <a:ext cx="5492750" cy="4499134"/>
          </a:xfrm>
          <a:prstGeom prst="rect">
            <a:avLst/>
          </a:prstGeom>
        </p:spPr>
        <p:txBody>
          <a:bodyPr vert="horz" lIns="96359" tIns="48180" rIns="96359" bIns="4818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96436"/>
            <a:ext cx="2975240" cy="499904"/>
          </a:xfrm>
          <a:prstGeom prst="rect">
            <a:avLst/>
          </a:prstGeom>
        </p:spPr>
        <p:txBody>
          <a:bodyPr vert="horz" lIns="96359" tIns="48180" rIns="96359" bIns="48180" rtlCol="0" anchor="b"/>
          <a:lstStyle>
            <a:lvl1pPr algn="l">
              <a:defRPr sz="1300"/>
            </a:lvl1pPr>
          </a:lstStyle>
          <a:p>
            <a:endParaRPr lang="it-IT"/>
          </a:p>
        </p:txBody>
      </p:sp>
      <p:sp>
        <p:nvSpPr>
          <p:cNvPr id="7" name="Segnaposto numero diapositiva 6"/>
          <p:cNvSpPr>
            <a:spLocks noGrp="1"/>
          </p:cNvSpPr>
          <p:nvPr>
            <p:ph type="sldNum" sz="quarter" idx="5"/>
          </p:nvPr>
        </p:nvSpPr>
        <p:spPr>
          <a:xfrm>
            <a:off x="3889109" y="9496436"/>
            <a:ext cx="2975240" cy="499904"/>
          </a:xfrm>
          <a:prstGeom prst="rect">
            <a:avLst/>
          </a:prstGeom>
        </p:spPr>
        <p:txBody>
          <a:bodyPr vert="horz" lIns="96359" tIns="48180" rIns="96359" bIns="48180" rtlCol="0" anchor="b"/>
          <a:lstStyle>
            <a:lvl1pPr algn="r">
              <a:defRPr sz="1300"/>
            </a:lvl1pPr>
          </a:lstStyle>
          <a:p>
            <a:fld id="{32471CA2-F612-496B-AD38-B80B801B9609}" type="slidenum">
              <a:rPr lang="it-IT" smtClean="0"/>
              <a:pPr/>
              <a:t>‹N›</a:t>
            </a:fld>
            <a:endParaRPr lang="it-IT"/>
          </a:p>
        </p:txBody>
      </p:sp>
    </p:spTree>
    <p:extLst>
      <p:ext uri="{BB962C8B-B14F-4D97-AF65-F5344CB8AC3E}">
        <p14:creationId xmlns:p14="http://schemas.microsoft.com/office/powerpoint/2010/main" val="4049133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a:xfrm>
            <a:off x="992188" y="768350"/>
            <a:ext cx="5114925" cy="3836988"/>
          </a:xfrm>
          <a:ln/>
        </p:spPr>
      </p:sp>
      <p:sp>
        <p:nvSpPr>
          <p:cNvPr id="44035" name="Segnaposto note 2"/>
          <p:cNvSpPr>
            <a:spLocks noGrp="1"/>
          </p:cNvSpPr>
          <p:nvPr>
            <p:ph type="body" idx="1"/>
          </p:nvPr>
        </p:nvSpPr>
        <p:spPr>
          <a:noFill/>
          <a:ln/>
        </p:spPr>
        <p:txBody>
          <a:bodyPr/>
          <a:lstStyle/>
          <a:p>
            <a:r>
              <a:rPr lang="it-IT" dirty="0"/>
              <a:t>Già dal IV mese di vita il feto sente la voce della madre e i suoni più forti. Ma percepisce anche lo stato emotivo della madre, ad esempio l’ansia della madre genera ormoni che si trasmettono al feto, facendo accelerare il suo cuore. </a:t>
            </a:r>
          </a:p>
        </p:txBody>
      </p:sp>
      <p:sp>
        <p:nvSpPr>
          <p:cNvPr id="44036" name="Segnaposto numero diapositiva 3"/>
          <p:cNvSpPr>
            <a:spLocks noGrp="1"/>
          </p:cNvSpPr>
          <p:nvPr>
            <p:ph type="sldNum" sz="quarter" idx="5"/>
          </p:nvPr>
        </p:nvSpPr>
        <p:spPr>
          <a:noFill/>
        </p:spPr>
        <p:txBody>
          <a:bodyPr/>
          <a:lstStyle/>
          <a:p>
            <a:fld id="{DFBA0D51-49EB-4072-8265-74DEDA8FB4E8}" type="slidenum">
              <a:rPr lang="it-IT"/>
              <a:pPr/>
              <a:t>5</a:t>
            </a:fld>
            <a:endParaRPr lang="it-IT"/>
          </a:p>
        </p:txBody>
      </p:sp>
    </p:spTree>
    <p:extLst>
      <p:ext uri="{BB962C8B-B14F-4D97-AF65-F5344CB8AC3E}">
        <p14:creationId xmlns:p14="http://schemas.microsoft.com/office/powerpoint/2010/main" val="276378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3F61E48-7402-4232-B93C-647B13D62D31}" type="slidenum">
              <a:rPr lang="it-IT"/>
              <a:pPr/>
              <a:t>23</a:t>
            </a:fld>
            <a:endParaRPr lang="it-IT"/>
          </a:p>
        </p:txBody>
      </p:sp>
      <p:sp>
        <p:nvSpPr>
          <p:cNvPr id="66563" name="Rectangle 2"/>
          <p:cNvSpPr>
            <a:spLocks noGrp="1" noRot="1" noChangeAspect="1" noChangeArrowheads="1" noTextEdit="1"/>
          </p:cNvSpPr>
          <p:nvPr>
            <p:ph type="sldImg"/>
          </p:nvPr>
        </p:nvSpPr>
        <p:spPr>
          <a:xfrm>
            <a:off x="992188" y="768350"/>
            <a:ext cx="5114925" cy="3836988"/>
          </a:xfrm>
          <a:ln/>
        </p:spPr>
      </p:sp>
      <p:sp>
        <p:nvSpPr>
          <p:cNvPr id="66564" name="Rectangle 3"/>
          <p:cNvSpPr>
            <a:spLocks noGrp="1" noChangeArrowheads="1"/>
          </p:cNvSpPr>
          <p:nvPr>
            <p:ph type="body" idx="1"/>
          </p:nvPr>
        </p:nvSpPr>
        <p:spPr>
          <a:noFill/>
          <a:ln/>
        </p:spPr>
        <p:txBody>
          <a:bodyPr/>
          <a:lstStyle/>
          <a:p>
            <a:pPr eaLnBrk="1" hangingPunct="1"/>
            <a:r>
              <a:rPr lang="en-GB">
                <a:latin typeface="Times New Roman" pitchFamily="18" charset="0"/>
              </a:rPr>
              <a:t>Questa tabella proveniente da uno studio americano illustra ancora una volta sia il numero di parole ascoltate dai bambini nei primi anni di vita, sia soprattutto la qualità di queste parole che nelle famiglie povere sono molto più spesso di proibizione piuttosto che di sostegno.</a:t>
            </a:r>
          </a:p>
        </p:txBody>
      </p:sp>
    </p:spTree>
    <p:extLst>
      <p:ext uri="{BB962C8B-B14F-4D97-AF65-F5344CB8AC3E}">
        <p14:creationId xmlns:p14="http://schemas.microsoft.com/office/powerpoint/2010/main" val="94190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a:xfrm>
            <a:off x="992188" y="768350"/>
            <a:ext cx="5114925" cy="3836988"/>
          </a:xfrm>
          <a:ln/>
        </p:spPr>
      </p:sp>
      <p:sp>
        <p:nvSpPr>
          <p:cNvPr id="64515" name="Segnaposto note 2"/>
          <p:cNvSpPr>
            <a:spLocks noGrp="1"/>
          </p:cNvSpPr>
          <p:nvPr>
            <p:ph type="body" idx="1"/>
          </p:nvPr>
        </p:nvSpPr>
        <p:spPr>
          <a:noFill/>
          <a:ln/>
        </p:spPr>
        <p:txBody>
          <a:bodyPr/>
          <a:lstStyle/>
          <a:p>
            <a:r>
              <a:rPr lang="it-IT" dirty="0"/>
              <a:t> Il grafico di sinistra indica il numero di parole conosciute dai bambini a 16-24-36 mesi indicando un cospicuo svantaggio dei bambini poveri oppure appartenenti alla </a:t>
            </a:r>
            <a:r>
              <a:rPr lang="it-IT" dirty="0" err="1"/>
              <a:t>working</a:t>
            </a:r>
            <a:r>
              <a:rPr lang="it-IT" dirty="0"/>
              <a:t> </a:t>
            </a:r>
            <a:r>
              <a:rPr lang="it-IT" dirty="0" err="1"/>
              <a:t>class</a:t>
            </a:r>
            <a:r>
              <a:rPr lang="it-IT" dirty="0"/>
              <a:t> rispetto a quelli di genitori con istruzione universitaria.</a:t>
            </a:r>
          </a:p>
          <a:p>
            <a:r>
              <a:rPr lang="it-IT" dirty="0"/>
              <a:t>Il grafico a destra indica di fatto quella che è la causa di questo e cioè il numero di parole ascoltate da gruppi di bambini appartenenti rispettivamente alle famiglie assistite dalla sicurezza sociale (welfare) a famiglie di lavoratori e di professionisti, indicando che le parole che si apprendono sono ovviamente proporzionali a quelle che si ascoltano.</a:t>
            </a:r>
          </a:p>
        </p:txBody>
      </p:sp>
      <p:sp>
        <p:nvSpPr>
          <p:cNvPr id="64516" name="Segnaposto numero diapositiva 3"/>
          <p:cNvSpPr>
            <a:spLocks noGrp="1"/>
          </p:cNvSpPr>
          <p:nvPr>
            <p:ph type="sldNum" sz="quarter" idx="5"/>
          </p:nvPr>
        </p:nvSpPr>
        <p:spPr>
          <a:noFill/>
        </p:spPr>
        <p:txBody>
          <a:bodyPr/>
          <a:lstStyle/>
          <a:p>
            <a:fld id="{B10918F2-9C27-42A1-BBEF-9BAB42D71CBB}" type="slidenum">
              <a:rPr lang="it-IT"/>
              <a:pPr/>
              <a:t>24</a:t>
            </a:fld>
            <a:endParaRPr lang="it-IT"/>
          </a:p>
        </p:txBody>
      </p:sp>
    </p:spTree>
    <p:extLst>
      <p:ext uri="{BB962C8B-B14F-4D97-AF65-F5344CB8AC3E}">
        <p14:creationId xmlns:p14="http://schemas.microsoft.com/office/powerpoint/2010/main" val="373147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p:nvPr>
        </p:nvSpPr>
        <p:spPr>
          <a:noFill/>
        </p:spPr>
        <p:txBody>
          <a:bodyPr/>
          <a:lstStyle/>
          <a:p>
            <a:pPr>
              <a:buFont typeface="Arial" pitchFamily="34" charset="0"/>
              <a:buNone/>
            </a:pPr>
            <a:fld id="{6D3A6215-05D9-4E22-8D78-45DA759CF585}" type="slidenum">
              <a:rPr lang="en-GB" smtClean="0">
                <a:latin typeface="Arial" pitchFamily="34" charset="0"/>
                <a:cs typeface="Lucida Sans Unicode" pitchFamily="34" charset="0"/>
              </a:rPr>
              <a:pPr>
                <a:buFont typeface="Arial" pitchFamily="34" charset="0"/>
                <a:buNone/>
              </a:pPr>
              <a:t>25</a:t>
            </a:fld>
            <a:endParaRPr lang="en-GB">
              <a:latin typeface="Arial" pitchFamily="34" charset="0"/>
              <a:cs typeface="Lucida Sans Unicode" pitchFamily="34" charset="0"/>
            </a:endParaRPr>
          </a:p>
        </p:txBody>
      </p:sp>
      <p:sp>
        <p:nvSpPr>
          <p:cNvPr id="41987" name="Text Box 1"/>
          <p:cNvSpPr txBox="1">
            <a:spLocks noChangeArrowheads="1"/>
          </p:cNvSpPr>
          <p:nvPr/>
        </p:nvSpPr>
        <p:spPr bwMode="auto">
          <a:xfrm>
            <a:off x="992189" y="768350"/>
            <a:ext cx="5114925" cy="3836988"/>
          </a:xfrm>
          <a:prstGeom prst="rect">
            <a:avLst/>
          </a:prstGeom>
          <a:solidFill>
            <a:srgbClr val="FFFFFF"/>
          </a:solidFill>
          <a:ln w="9360">
            <a:solidFill>
              <a:srgbClr val="000000"/>
            </a:solidFill>
            <a:miter lim="800000"/>
            <a:headEnd/>
            <a:tailEnd/>
          </a:ln>
        </p:spPr>
        <p:txBody>
          <a:bodyPr wrap="none" lIns="91431" tIns="45715" rIns="91431" bIns="45715" anchor="ctr"/>
          <a:lstStyle/>
          <a:p>
            <a:endParaRPr lang="it-IT"/>
          </a:p>
        </p:txBody>
      </p:sp>
      <p:sp>
        <p:nvSpPr>
          <p:cNvPr id="41988" name="Rectangle 2"/>
          <p:cNvSpPr>
            <a:spLocks noGrp="1" noChangeArrowheads="1"/>
          </p:cNvSpPr>
          <p:nvPr>
            <p:ph type="body"/>
          </p:nvPr>
        </p:nvSpPr>
        <p:spPr>
          <a:xfrm>
            <a:off x="709614" y="4860926"/>
            <a:ext cx="5678487" cy="4603750"/>
          </a:xfrm>
          <a:noFill/>
          <a:ln/>
        </p:spPr>
        <p:txBody>
          <a:bodyPr wrap="none" anchor="ctr"/>
          <a:lstStyle/>
          <a:p>
            <a:endParaRPr lang="it-IT">
              <a:latin typeface="Times New Roman" pitchFamily="18" charset="0"/>
            </a:endParaRPr>
          </a:p>
        </p:txBody>
      </p:sp>
      <p:sp>
        <p:nvSpPr>
          <p:cNvPr id="41989" name="Text Box 3"/>
          <p:cNvSpPr txBox="1">
            <a:spLocks noChangeArrowheads="1"/>
          </p:cNvSpPr>
          <p:nvPr/>
        </p:nvSpPr>
        <p:spPr bwMode="auto">
          <a:xfrm>
            <a:off x="4021138" y="9721851"/>
            <a:ext cx="3076575" cy="511175"/>
          </a:xfrm>
          <a:prstGeom prst="rect">
            <a:avLst/>
          </a:prstGeom>
          <a:noFill/>
          <a:ln w="9525">
            <a:noFill/>
            <a:round/>
            <a:headEnd/>
            <a:tailEnd/>
          </a:ln>
        </p:spPr>
        <p:txBody>
          <a:bodyPr lIns="98990" tIns="49676" rIns="98990" bIns="49676" anchor="b"/>
          <a:lstStyle/>
          <a:p>
            <a:pPr algn="r">
              <a:buClr>
                <a:srgbClr val="000000"/>
              </a:buClr>
              <a:tabLst>
                <a:tab pos="0" algn="l"/>
                <a:tab pos="447631" algn="l"/>
                <a:tab pos="896850" algn="l"/>
                <a:tab pos="1346068" algn="l"/>
                <a:tab pos="1795287" algn="l"/>
                <a:tab pos="2244505" algn="l"/>
                <a:tab pos="2693723" algn="l"/>
                <a:tab pos="3142942" algn="l"/>
                <a:tab pos="3592161" algn="l"/>
                <a:tab pos="4041379" algn="l"/>
                <a:tab pos="4490597" algn="l"/>
                <a:tab pos="4939816" algn="l"/>
                <a:tab pos="5389035" algn="l"/>
                <a:tab pos="5838252" algn="l"/>
                <a:tab pos="6287471" algn="l"/>
                <a:tab pos="6736689" algn="l"/>
                <a:tab pos="7185908" algn="l"/>
                <a:tab pos="7635126" algn="l"/>
                <a:tab pos="8084345" algn="l"/>
                <a:tab pos="8533563" algn="l"/>
                <a:tab pos="8982782" algn="l"/>
              </a:tabLst>
            </a:pPr>
            <a:fld id="{6416BD08-35B6-450D-87C7-D741B30800A6}" type="slidenum">
              <a:rPr lang="en-GB" sz="1300">
                <a:solidFill>
                  <a:srgbClr val="000000"/>
                </a:solidFill>
              </a:rPr>
              <a:pPr algn="r">
                <a:buClr>
                  <a:srgbClr val="000000"/>
                </a:buClr>
                <a:tabLst>
                  <a:tab pos="0" algn="l"/>
                  <a:tab pos="447631" algn="l"/>
                  <a:tab pos="896850" algn="l"/>
                  <a:tab pos="1346068" algn="l"/>
                  <a:tab pos="1795287" algn="l"/>
                  <a:tab pos="2244505" algn="l"/>
                  <a:tab pos="2693723" algn="l"/>
                  <a:tab pos="3142942" algn="l"/>
                  <a:tab pos="3592161" algn="l"/>
                  <a:tab pos="4041379" algn="l"/>
                  <a:tab pos="4490597" algn="l"/>
                  <a:tab pos="4939816" algn="l"/>
                  <a:tab pos="5389035" algn="l"/>
                  <a:tab pos="5838252" algn="l"/>
                  <a:tab pos="6287471" algn="l"/>
                  <a:tab pos="6736689" algn="l"/>
                  <a:tab pos="7185908" algn="l"/>
                  <a:tab pos="7635126" algn="l"/>
                  <a:tab pos="8084345" algn="l"/>
                  <a:tab pos="8533563" algn="l"/>
                  <a:tab pos="8982782" algn="l"/>
                </a:tabLst>
              </a:pPr>
              <a:t>25</a:t>
            </a:fld>
            <a:endParaRPr lang="en-GB" sz="1300" dirty="0">
              <a:solidFill>
                <a:srgbClr val="000000"/>
              </a:solidFill>
            </a:endParaRPr>
          </a:p>
        </p:txBody>
      </p:sp>
    </p:spTree>
    <p:extLst>
      <p:ext uri="{BB962C8B-B14F-4D97-AF65-F5344CB8AC3E}">
        <p14:creationId xmlns:p14="http://schemas.microsoft.com/office/powerpoint/2010/main" val="562609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182689" y="768350"/>
            <a:ext cx="4733925" cy="3836988"/>
          </a:xfrm>
          <a:prstGeom prst="rect">
            <a:avLst/>
          </a:prstGeom>
          <a:solidFill>
            <a:srgbClr val="FFFFFF"/>
          </a:solidFill>
          <a:ln w="9525">
            <a:solidFill>
              <a:srgbClr val="000000"/>
            </a:solidFill>
            <a:miter lim="800000"/>
            <a:headEnd/>
            <a:tailEnd/>
          </a:ln>
        </p:spPr>
        <p:txBody>
          <a:bodyPr wrap="none" lIns="99038" tIns="49520" rIns="99038" bIns="49520" anchor="ctr"/>
          <a:lstStyle/>
          <a:p>
            <a:endParaRPr lang="it-IT"/>
          </a:p>
        </p:txBody>
      </p:sp>
      <p:sp>
        <p:nvSpPr>
          <p:cNvPr id="43011" name="Rectangle 2"/>
          <p:cNvSpPr>
            <a:spLocks noGrp="1" noChangeArrowheads="1"/>
          </p:cNvSpPr>
          <p:nvPr>
            <p:ph type="body"/>
          </p:nvPr>
        </p:nvSpPr>
        <p:spPr>
          <a:xfrm>
            <a:off x="709614" y="4860926"/>
            <a:ext cx="5678487" cy="4605337"/>
          </a:xfrm>
          <a:noFill/>
          <a:ln/>
        </p:spPr>
        <p:txBody>
          <a:bodyPr wrap="none" anchor="ctr"/>
          <a:lstStyle/>
          <a:p>
            <a:endParaRPr lang="it-IT">
              <a:latin typeface="Times New Roman" pitchFamily="18" charset="0"/>
            </a:endParaRPr>
          </a:p>
        </p:txBody>
      </p:sp>
    </p:spTree>
    <p:extLst>
      <p:ext uri="{BB962C8B-B14F-4D97-AF65-F5344CB8AC3E}">
        <p14:creationId xmlns:p14="http://schemas.microsoft.com/office/powerpoint/2010/main" val="2036377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92188" y="768350"/>
            <a:ext cx="5114925" cy="3836988"/>
          </a:xfrm>
        </p:spPr>
      </p:sp>
      <p:sp>
        <p:nvSpPr>
          <p:cNvPr id="3" name="Segnaposto note 2"/>
          <p:cNvSpPr>
            <a:spLocks noGrp="1"/>
          </p:cNvSpPr>
          <p:nvPr>
            <p:ph type="body" idx="1"/>
          </p:nvPr>
        </p:nvSpPr>
        <p:spPr/>
        <p:txBody>
          <a:bodyPr>
            <a:normAutofit/>
          </a:bodyPr>
          <a:lstStyle/>
          <a:p>
            <a:r>
              <a:rPr lang="it-IT" dirty="0"/>
              <a:t>Una serie di studi condotti negli USA ha messo in evidenza la relazione tra lo stato di depressione dei bambini ed il volume dell’ippocampo. Lo studio ha nesso in evidenza come sia nei </a:t>
            </a:r>
            <a:r>
              <a:rPr lang="it-IT" dirty="0" err="1"/>
              <a:t>bb</a:t>
            </a:r>
            <a:r>
              <a:rPr lang="it-IT" dirty="0"/>
              <a:t> depressi che in quelli non depressi quello che contava più di tutto nell’influenzare il volume degli ippocampi (sono due, destra e sinistra; si ricorda che queste strutture sono </a:t>
            </a:r>
            <a:r>
              <a:rPr lang="it-IT" dirty="0" err="1"/>
              <a:t>fandamentali</a:t>
            </a:r>
            <a:r>
              <a:rPr lang="it-IT" dirty="0"/>
              <a:t> per la memoria e la </a:t>
            </a:r>
            <a:r>
              <a:rPr lang="it-IT" dirty="0" err="1"/>
              <a:t>cosceinza</a:t>
            </a:r>
            <a:r>
              <a:rPr lang="it-IT" dirty="0"/>
              <a:t> temporale) erano le cure ricevute dalla madre.</a:t>
            </a:r>
          </a:p>
        </p:txBody>
      </p:sp>
      <p:sp>
        <p:nvSpPr>
          <p:cNvPr id="4" name="Segnaposto numero diapositiva 3"/>
          <p:cNvSpPr>
            <a:spLocks noGrp="1"/>
          </p:cNvSpPr>
          <p:nvPr>
            <p:ph type="sldNum" sz="quarter" idx="10"/>
          </p:nvPr>
        </p:nvSpPr>
        <p:spPr/>
        <p:txBody>
          <a:bodyPr/>
          <a:lstStyle/>
          <a:p>
            <a:pPr>
              <a:defRPr/>
            </a:pPr>
            <a:fld id="{42B31A3A-9D3F-46F9-9182-C05F943C3349}" type="slidenum">
              <a:rPr lang="it-IT" smtClean="0"/>
              <a:pPr>
                <a:defRPr/>
              </a:pPr>
              <a:t>27</a:t>
            </a:fld>
            <a:endParaRPr lang="it-IT"/>
          </a:p>
        </p:txBody>
      </p:sp>
    </p:spTree>
    <p:extLst>
      <p:ext uri="{BB962C8B-B14F-4D97-AF65-F5344CB8AC3E}">
        <p14:creationId xmlns:p14="http://schemas.microsoft.com/office/powerpoint/2010/main" val="329671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992188" y="768350"/>
            <a:ext cx="5114925" cy="3836988"/>
          </a:xfrm>
          <a:ln/>
        </p:spPr>
      </p:sp>
      <p:sp>
        <p:nvSpPr>
          <p:cNvPr id="47107" name="Rectangle 3"/>
          <p:cNvSpPr>
            <a:spLocks noGrp="1" noChangeArrowheads="1"/>
          </p:cNvSpPr>
          <p:nvPr>
            <p:ph type="body" idx="1"/>
          </p:nvPr>
        </p:nvSpPr>
        <p:spPr>
          <a:noFill/>
          <a:ln/>
        </p:spPr>
        <p:txBody>
          <a:bodyPr/>
          <a:lstStyle/>
          <a:p>
            <a:r>
              <a:rPr lang="it-IT" dirty="0"/>
              <a:t>Questa foto illustra sostanzialmente sia gli apporti cognitivi che relazionali di una mamma che legge al suo bambino</a:t>
            </a:r>
          </a:p>
          <a:p>
            <a:r>
              <a:rPr lang="it-IT" dirty="0"/>
              <a:t>Questa immagine illustra la rete neurale. Cellule, alcuni miliardi, e fili che collegano le cellule molte migliaia per ogni cellula: rete neurale. Allo stesso tempo è l’hardware del computer che abbiamo nel nostro cervello che raccoglie tutti i software che noi ci mettiamo dentro.</a:t>
            </a:r>
          </a:p>
          <a:p>
            <a:r>
              <a:rPr lang="it-IT" dirty="0"/>
              <a:t>Tutto questo consente il trasferimento degli apporti precoci in competenze precoci al bambino. Questo viene rappresentato dal grafico che illustra il linguaggio ricettivo ed espressivo di bambini che hanno ricevuto un intervento come NPL.</a:t>
            </a:r>
          </a:p>
        </p:txBody>
      </p:sp>
    </p:spTree>
    <p:extLst>
      <p:ext uri="{BB962C8B-B14F-4D97-AF65-F5344CB8AC3E}">
        <p14:creationId xmlns:p14="http://schemas.microsoft.com/office/powerpoint/2010/main" val="309462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992188" y="768350"/>
            <a:ext cx="5114925" cy="3836988"/>
          </a:xfrm>
          <a:ln/>
        </p:spPr>
      </p:sp>
      <p:sp>
        <p:nvSpPr>
          <p:cNvPr id="51203" name="Rectangle 3"/>
          <p:cNvSpPr>
            <a:spLocks noGrp="1" noChangeArrowheads="1"/>
          </p:cNvSpPr>
          <p:nvPr>
            <p:ph type="body" idx="1"/>
          </p:nvPr>
        </p:nvSpPr>
        <p:spPr>
          <a:noFill/>
          <a:ln/>
        </p:spPr>
        <p:txBody>
          <a:bodyPr/>
          <a:lstStyle/>
          <a:p>
            <a:r>
              <a:rPr lang="it-IT" dirty="0"/>
              <a:t>Dopo 15 anni hanno scoperto che i bambini malnutriti che avevano ricevuto le stimolazioni precoci nel periodo tra i primissimi mesi e anni di vita, avevano, rispetto a quelli che avevano ricevuto solo nutrienti, un quoziente intellettivo più alto, un vocabolario più ricco e una migliore  capacità di lettura e di comprensione del testo. Questo vi fa capire cosa succede quando noi interveniamo precocemente andiamo a fissare sulla rete neuronale delle competenze che restano a lungo.</a:t>
            </a:r>
          </a:p>
          <a:p>
            <a:endParaRPr lang="it-IT" dirty="0"/>
          </a:p>
        </p:txBody>
      </p:sp>
    </p:spTree>
    <p:extLst>
      <p:ext uri="{BB962C8B-B14F-4D97-AF65-F5344CB8AC3E}">
        <p14:creationId xmlns:p14="http://schemas.microsoft.com/office/powerpoint/2010/main" val="188348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idx="5"/>
          </p:nvPr>
        </p:nvSpPr>
        <p:spPr>
          <a:noFill/>
        </p:spPr>
        <p:txBody>
          <a:bodyPr/>
          <a:lstStyle/>
          <a:p>
            <a:fld id="{FC7FBD5F-6014-48CE-9F31-2BFB09BF6DCD}" type="slidenum">
              <a:rPr lang="en-GB"/>
              <a:pPr/>
              <a:t>30</a:t>
            </a:fld>
            <a:endParaRPr lang="en-GB"/>
          </a:p>
        </p:txBody>
      </p:sp>
      <p:sp>
        <p:nvSpPr>
          <p:cNvPr id="67587" name="Text Box 1"/>
          <p:cNvSpPr txBox="1">
            <a:spLocks noChangeArrowheads="1"/>
          </p:cNvSpPr>
          <p:nvPr/>
        </p:nvSpPr>
        <p:spPr bwMode="auto">
          <a:xfrm>
            <a:off x="992188" y="768350"/>
            <a:ext cx="5114925" cy="3836988"/>
          </a:xfrm>
          <a:prstGeom prst="rect">
            <a:avLst/>
          </a:prstGeom>
          <a:solidFill>
            <a:srgbClr val="FFFFFF"/>
          </a:solidFill>
          <a:ln w="9360">
            <a:solidFill>
              <a:srgbClr val="000000"/>
            </a:solidFill>
            <a:miter lim="800000"/>
            <a:headEnd/>
            <a:tailEnd/>
          </a:ln>
        </p:spPr>
        <p:txBody>
          <a:bodyPr wrap="none" anchor="ctr"/>
          <a:lstStyle/>
          <a:p>
            <a:pPr eaLnBrk="1" hangingPunct="1"/>
            <a:endParaRPr lang="it-IT"/>
          </a:p>
        </p:txBody>
      </p:sp>
      <p:sp>
        <p:nvSpPr>
          <p:cNvPr id="35842" name="Text Box 2"/>
          <p:cNvSpPr txBox="1">
            <a:spLocks noGrp="1" noChangeArrowheads="1"/>
          </p:cNvSpPr>
          <p:nvPr>
            <p:ph type="body"/>
          </p:nvPr>
        </p:nvSpPr>
        <p:spPr>
          <a:ln/>
        </p:spPr>
        <p:txBody>
          <a:bodyPr/>
          <a:lstStyle/>
          <a:p>
            <a:pPr eaLnBrk="1" hangingPunct="1">
              <a:lnSpc>
                <a:spcPct val="80000"/>
              </a:lnSpc>
              <a:spcBef>
                <a:spcPts val="45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700">
                <a:solidFill>
                  <a:srgbClr val="FF0000"/>
                </a:solidFill>
                <a:ea typeface="Lucida Sans Unicode" pitchFamily="34" charset="0"/>
                <a:cs typeface="Lucida Sans Unicode" pitchFamily="34" charset="0"/>
              </a:rPr>
              <a:t>Lo score cognitivo: stato socioeconomico  più importante del punto di partenza</a:t>
            </a:r>
            <a:br>
              <a:rPr lang="en-GB" sz="1700">
                <a:solidFill>
                  <a:srgbClr val="FF0000"/>
                </a:solidFill>
                <a:ea typeface="Lucida Sans Unicode" pitchFamily="34" charset="0"/>
                <a:cs typeface="Lucida Sans Unicode" pitchFamily="34" charset="0"/>
              </a:rPr>
            </a:br>
            <a:r>
              <a:rPr lang="en-GB" sz="1700">
                <a:solidFill>
                  <a:srgbClr val="FF0000"/>
                </a:solidFill>
                <a:ea typeface="Lucida Sans Unicode" pitchFamily="34" charset="0"/>
                <a:cs typeface="Lucida Sans Unicode" pitchFamily="34" charset="0"/>
              </a:rPr>
              <a:t/>
            </a:r>
            <a:br>
              <a:rPr lang="en-GB" sz="1700">
                <a:solidFill>
                  <a:srgbClr val="FF0000"/>
                </a:solidFill>
                <a:ea typeface="Lucida Sans Unicode" pitchFamily="34" charset="0"/>
                <a:cs typeface="Lucida Sans Unicode" pitchFamily="34" charset="0"/>
              </a:rPr>
            </a:br>
            <a:r>
              <a:rPr lang="en-GB" b="1">
                <a:ea typeface="Lucida Sans Unicode" pitchFamily="34" charset="0"/>
                <a:cs typeface="Lucida Sans Unicode" pitchFamily="34" charset="0"/>
              </a:rPr>
              <a:t>bambini con  </a:t>
            </a:r>
            <a:r>
              <a:rPr lang="en-GB" b="1" u="sng">
                <a:solidFill>
                  <a:srgbClr val="FF3300"/>
                </a:solidFill>
                <a:effectLst>
                  <a:outerShdw blurRad="38100" dist="38100" dir="2700000" algn="tl">
                    <a:srgbClr val="C0C0C0"/>
                  </a:outerShdw>
                </a:effectLst>
                <a:ea typeface="Lucida Sans Unicode" pitchFamily="34" charset="0"/>
                <a:cs typeface="Lucida Sans Unicode" pitchFamily="34" charset="0"/>
              </a:rPr>
              <a:t>score cognitivi alti</a:t>
            </a:r>
            <a:r>
              <a:rPr lang="en-GB" b="1">
                <a:ea typeface="Lucida Sans Unicode" pitchFamily="34" charset="0"/>
                <a:cs typeface="Lucida Sans Unicode" pitchFamily="34" charset="0"/>
              </a:rPr>
              <a:t>  a  22 mesi, che crescono in famiglie di livello culturale ed economico basso peggiorano i loro score al 10°anno</a:t>
            </a:r>
            <a:r>
              <a:rPr lang="en-GB">
                <a:ea typeface="Lucida Sans Unicode" pitchFamily="34" charset="0"/>
                <a:cs typeface="Lucida Sans Unicode" pitchFamily="34" charset="0"/>
              </a:rPr>
              <a:t>.</a:t>
            </a:r>
            <a:br>
              <a:rPr lang="en-GB">
                <a:ea typeface="Lucida Sans Unicode" pitchFamily="34" charset="0"/>
                <a:cs typeface="Lucida Sans Unicode" pitchFamily="34" charset="0"/>
              </a:rPr>
            </a:br>
            <a:r>
              <a:rPr lang="en-GB" b="1">
                <a:ea typeface="Lucida Sans Unicode" pitchFamily="34" charset="0"/>
                <a:cs typeface="Lucida Sans Unicode" pitchFamily="34" charset="0"/>
              </a:rPr>
              <a:t>bambini con  </a:t>
            </a:r>
            <a:r>
              <a:rPr lang="en-GB" b="1" u="sng">
                <a:solidFill>
                  <a:srgbClr val="FF3300"/>
                </a:solidFill>
                <a:effectLst>
                  <a:outerShdw blurRad="38100" dist="38100" dir="2700000" algn="tl">
                    <a:srgbClr val="C0C0C0"/>
                  </a:outerShdw>
                </a:effectLst>
                <a:ea typeface="Lucida Sans Unicode" pitchFamily="34" charset="0"/>
                <a:cs typeface="Lucida Sans Unicode" pitchFamily="34" charset="0"/>
              </a:rPr>
              <a:t>score cognitivi bassi</a:t>
            </a:r>
            <a:r>
              <a:rPr lang="en-GB" b="1">
                <a:ea typeface="Lucida Sans Unicode" pitchFamily="34" charset="0"/>
                <a:cs typeface="Lucida Sans Unicode" pitchFamily="34" charset="0"/>
              </a:rPr>
              <a:t>  a  22 mesi, ma che crescono in famiglie di alto livello culturale ed economico  migliorano i loro  score al 10° anno</a:t>
            </a:r>
            <a:r>
              <a:rPr lang="en-GB">
                <a:ea typeface="Lucida Sans Unicode" pitchFamily="34" charset="0"/>
                <a:cs typeface="Lucida Sans Unicode" pitchFamily="34" charset="0"/>
              </a:rPr>
              <a:t>. (Feinstein.  </a:t>
            </a:r>
            <a:r>
              <a:rPr lang="en-GB" i="1">
                <a:ea typeface="Lucida Sans Unicode" pitchFamily="34" charset="0"/>
                <a:cs typeface="Lucida Sans Unicode" pitchFamily="34" charset="0"/>
              </a:rPr>
              <a:t>Economica </a:t>
            </a:r>
            <a:r>
              <a:rPr lang="en-GB">
                <a:ea typeface="Lucida Sans Unicode" pitchFamily="34" charset="0"/>
                <a:cs typeface="Lucida Sans Unicode" pitchFamily="34" charset="0"/>
              </a:rPr>
              <a:t>2003; 70: 3-97)</a:t>
            </a:r>
            <a:r>
              <a:rPr lang="en-GB" sz="2600">
                <a:ea typeface="Lucida Sans Unicode" pitchFamily="34" charset="0"/>
                <a:cs typeface="Lucida Sans Unicode" pitchFamily="34" charset="0"/>
              </a:rPr>
              <a:t> </a:t>
            </a:r>
            <a:br>
              <a:rPr lang="en-GB" sz="2600">
                <a:ea typeface="Lucida Sans Unicode" pitchFamily="34" charset="0"/>
                <a:cs typeface="Lucida Sans Unicode" pitchFamily="34" charset="0"/>
              </a:rPr>
            </a:br>
            <a:r>
              <a:rPr lang="en-GB" sz="2600">
                <a:ea typeface="Lucida Sans Unicode" pitchFamily="34" charset="0"/>
                <a:cs typeface="Lucida Sans Unicode" pitchFamily="34" charset="0"/>
              </a:rPr>
              <a:t/>
            </a:r>
            <a:br>
              <a:rPr lang="en-GB" sz="2600">
                <a:ea typeface="Lucida Sans Unicode" pitchFamily="34" charset="0"/>
                <a:cs typeface="Lucida Sans Unicode" pitchFamily="34" charset="0"/>
              </a:rPr>
            </a:br>
            <a:endParaRPr lang="en-GB" sz="2600">
              <a:ea typeface="Lucida Sans Unicode" pitchFamily="34" charset="0"/>
              <a:cs typeface="Lucida Sans Unicode" pitchFamily="34" charset="0"/>
            </a:endParaRPr>
          </a:p>
        </p:txBody>
      </p:sp>
      <p:sp>
        <p:nvSpPr>
          <p:cNvPr id="67589" name="Text Box 3"/>
          <p:cNvSpPr txBox="1">
            <a:spLocks noChangeArrowheads="1"/>
          </p:cNvSpPr>
          <p:nvPr/>
        </p:nvSpPr>
        <p:spPr bwMode="auto">
          <a:xfrm>
            <a:off x="4021138" y="9721850"/>
            <a:ext cx="3076575" cy="511175"/>
          </a:xfrm>
          <a:prstGeom prst="rect">
            <a:avLst/>
          </a:prstGeom>
          <a:noFill/>
          <a:ln w="9525">
            <a:noFill/>
            <a:round/>
            <a:headEnd/>
            <a:tailEnd/>
          </a:ln>
        </p:spPr>
        <p:txBody>
          <a:bodyPr lIns="99000" tIns="49680" rIns="99000" bIns="49680" anchor="b"/>
          <a:lstStyle/>
          <a:p>
            <a:pPr algn="r" eaLnBrk="1" hangingPunct="1">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B70A868-B3FB-41B3-AE87-A3A39540307F}" type="slidenum">
              <a:rPr lang="en-GB" sz="1300">
                <a:solidFill>
                  <a:srgbClr val="000000"/>
                </a:solidFill>
              </a:rPr>
              <a:pPr algn="r" eaLnBrk="1" hangingPunct="1">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GB" sz="1300">
              <a:solidFill>
                <a:srgbClr val="000000"/>
              </a:solidFill>
            </a:endParaRPr>
          </a:p>
        </p:txBody>
      </p:sp>
    </p:spTree>
    <p:extLst>
      <p:ext uri="{BB962C8B-B14F-4D97-AF65-F5344CB8AC3E}">
        <p14:creationId xmlns:p14="http://schemas.microsoft.com/office/powerpoint/2010/main" val="1283710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p:spPr>
        <p:txBody>
          <a:bodyPr/>
          <a:lstStyle/>
          <a:p>
            <a:pPr>
              <a:buFont typeface="Arial" pitchFamily="34" charset="0"/>
              <a:buNone/>
            </a:pPr>
            <a:fld id="{A7C7DA3A-509F-4EC5-824C-9D21844E4096}" type="slidenum">
              <a:rPr lang="en-GB" smtClean="0">
                <a:solidFill>
                  <a:prstClr val="black"/>
                </a:solidFill>
                <a:latin typeface="Arial" pitchFamily="34" charset="0"/>
                <a:cs typeface="Lucida Sans Unicode" pitchFamily="34" charset="0"/>
              </a:rPr>
              <a:pPr>
                <a:buFont typeface="Arial" pitchFamily="34" charset="0"/>
                <a:buNone/>
              </a:pPr>
              <a:t>31</a:t>
            </a:fld>
            <a:endParaRPr lang="en-GB">
              <a:solidFill>
                <a:prstClr val="black"/>
              </a:solidFill>
              <a:latin typeface="Arial" pitchFamily="34" charset="0"/>
              <a:cs typeface="Lucida Sans Unicode" pitchFamily="34" charset="0"/>
            </a:endParaRPr>
          </a:p>
        </p:txBody>
      </p:sp>
      <p:sp>
        <p:nvSpPr>
          <p:cNvPr id="45059" name="Text Box 1"/>
          <p:cNvSpPr txBox="1">
            <a:spLocks noChangeArrowheads="1"/>
          </p:cNvSpPr>
          <p:nvPr/>
        </p:nvSpPr>
        <p:spPr bwMode="auto">
          <a:xfrm>
            <a:off x="992189" y="768350"/>
            <a:ext cx="5114925" cy="3836988"/>
          </a:xfrm>
          <a:prstGeom prst="rect">
            <a:avLst/>
          </a:prstGeom>
          <a:solidFill>
            <a:srgbClr val="FFFFFF"/>
          </a:solidFill>
          <a:ln w="9360">
            <a:solidFill>
              <a:srgbClr val="000000"/>
            </a:solidFill>
            <a:miter lim="800000"/>
            <a:headEnd/>
            <a:tailEnd/>
          </a:ln>
        </p:spPr>
        <p:txBody>
          <a:bodyPr wrap="none" lIns="91431" tIns="45715" rIns="91431" bIns="45715" anchor="ctr"/>
          <a:lstStyle/>
          <a:p>
            <a:endParaRPr lang="it-IT">
              <a:solidFill>
                <a:prstClr val="black"/>
              </a:solidFill>
            </a:endParaRPr>
          </a:p>
        </p:txBody>
      </p:sp>
      <p:sp>
        <p:nvSpPr>
          <p:cNvPr id="35842" name="Text Box 2"/>
          <p:cNvSpPr txBox="1">
            <a:spLocks noGrp="1" noChangeArrowheads="1"/>
          </p:cNvSpPr>
          <p:nvPr>
            <p:ph type="body"/>
          </p:nvPr>
        </p:nvSpPr>
        <p:spPr>
          <a:xfrm>
            <a:off x="709614" y="4860926"/>
            <a:ext cx="5680075" cy="4605337"/>
          </a:xfrm>
          <a:ln/>
        </p:spPr>
        <p:txBody>
          <a:bodyPr/>
          <a:lstStyle/>
          <a:p>
            <a:pPr>
              <a:lnSpc>
                <a:spcPct val="80000"/>
              </a:lnSpc>
              <a:spcBef>
                <a:spcPts val="450"/>
              </a:spcBef>
              <a:buClr>
                <a:srgbClr val="FF0000"/>
              </a:buClr>
              <a:tabLst>
                <a:tab pos="0" algn="l"/>
                <a:tab pos="447631" algn="l"/>
                <a:tab pos="896850" algn="l"/>
                <a:tab pos="1346068" algn="l"/>
                <a:tab pos="1795287" algn="l"/>
                <a:tab pos="2244505" algn="l"/>
                <a:tab pos="2693723" algn="l"/>
                <a:tab pos="3142942" algn="l"/>
                <a:tab pos="3592161" algn="l"/>
                <a:tab pos="4041379" algn="l"/>
                <a:tab pos="4490597" algn="l"/>
                <a:tab pos="4939816" algn="l"/>
                <a:tab pos="5389035" algn="l"/>
                <a:tab pos="5838252" algn="l"/>
                <a:tab pos="6287471" algn="l"/>
                <a:tab pos="6736689" algn="l"/>
                <a:tab pos="7185908" algn="l"/>
                <a:tab pos="7635126" algn="l"/>
                <a:tab pos="8084345" algn="l"/>
                <a:tab pos="8533563" algn="l"/>
                <a:tab pos="8982782" algn="l"/>
              </a:tabLst>
              <a:defRPr/>
            </a:pPr>
            <a:r>
              <a:rPr lang="en-GB" sz="1700" dirty="0">
                <a:solidFill>
                  <a:srgbClr val="FF0000"/>
                </a:solidFill>
                <a:latin typeface="Arial" pitchFamily="34" charset="0"/>
                <a:cs typeface="Lucida Sans Unicode" pitchFamily="34" charset="0"/>
              </a:rPr>
              <a:t>Lo score </a:t>
            </a:r>
            <a:r>
              <a:rPr lang="en-GB" sz="1700" dirty="0" err="1">
                <a:solidFill>
                  <a:srgbClr val="FF0000"/>
                </a:solidFill>
                <a:latin typeface="Arial" pitchFamily="34" charset="0"/>
                <a:cs typeface="Lucida Sans Unicode" pitchFamily="34" charset="0"/>
              </a:rPr>
              <a:t>cognitivo</a:t>
            </a:r>
            <a:r>
              <a:rPr lang="en-GB" sz="1700" dirty="0">
                <a:solidFill>
                  <a:srgbClr val="FF0000"/>
                </a:solidFill>
                <a:latin typeface="Arial" pitchFamily="34" charset="0"/>
                <a:cs typeface="Lucida Sans Unicode" pitchFamily="34" charset="0"/>
              </a:rPr>
              <a:t>: </a:t>
            </a:r>
            <a:r>
              <a:rPr lang="en-GB" sz="1700" dirty="0" err="1">
                <a:solidFill>
                  <a:srgbClr val="FF0000"/>
                </a:solidFill>
                <a:latin typeface="Arial" pitchFamily="34" charset="0"/>
                <a:cs typeface="Lucida Sans Unicode" pitchFamily="34" charset="0"/>
              </a:rPr>
              <a:t>stato</a:t>
            </a:r>
            <a:r>
              <a:rPr lang="en-GB" sz="1700" dirty="0">
                <a:solidFill>
                  <a:srgbClr val="FF0000"/>
                </a:solidFill>
                <a:latin typeface="Arial" pitchFamily="34" charset="0"/>
                <a:cs typeface="Lucida Sans Unicode" pitchFamily="34" charset="0"/>
              </a:rPr>
              <a:t> </a:t>
            </a:r>
            <a:r>
              <a:rPr lang="en-GB" sz="1700" dirty="0" err="1">
                <a:solidFill>
                  <a:srgbClr val="FF0000"/>
                </a:solidFill>
                <a:latin typeface="Arial" pitchFamily="34" charset="0"/>
                <a:cs typeface="Lucida Sans Unicode" pitchFamily="34" charset="0"/>
              </a:rPr>
              <a:t>socioeconomico</a:t>
            </a:r>
            <a:r>
              <a:rPr lang="en-GB" sz="1700" dirty="0">
                <a:solidFill>
                  <a:srgbClr val="FF0000"/>
                </a:solidFill>
                <a:latin typeface="Arial" pitchFamily="34" charset="0"/>
                <a:cs typeface="Lucida Sans Unicode" pitchFamily="34" charset="0"/>
              </a:rPr>
              <a:t>  </a:t>
            </a:r>
            <a:r>
              <a:rPr lang="en-GB" sz="1700" dirty="0" err="1">
                <a:solidFill>
                  <a:srgbClr val="FF0000"/>
                </a:solidFill>
                <a:latin typeface="Arial" pitchFamily="34" charset="0"/>
                <a:cs typeface="Lucida Sans Unicode" pitchFamily="34" charset="0"/>
              </a:rPr>
              <a:t>più</a:t>
            </a:r>
            <a:r>
              <a:rPr lang="en-GB" sz="1700" dirty="0">
                <a:solidFill>
                  <a:srgbClr val="FF0000"/>
                </a:solidFill>
                <a:latin typeface="Arial" pitchFamily="34" charset="0"/>
                <a:cs typeface="Lucida Sans Unicode" pitchFamily="34" charset="0"/>
              </a:rPr>
              <a:t> </a:t>
            </a:r>
            <a:r>
              <a:rPr lang="en-GB" sz="1700" dirty="0" err="1">
                <a:solidFill>
                  <a:srgbClr val="FF0000"/>
                </a:solidFill>
                <a:latin typeface="Arial" pitchFamily="34" charset="0"/>
                <a:cs typeface="Lucida Sans Unicode" pitchFamily="34" charset="0"/>
              </a:rPr>
              <a:t>importante</a:t>
            </a:r>
            <a:r>
              <a:rPr lang="en-GB" sz="1700" dirty="0">
                <a:solidFill>
                  <a:srgbClr val="FF0000"/>
                </a:solidFill>
                <a:latin typeface="Arial" pitchFamily="34" charset="0"/>
                <a:cs typeface="Lucida Sans Unicode" pitchFamily="34" charset="0"/>
              </a:rPr>
              <a:t> del </a:t>
            </a:r>
            <a:r>
              <a:rPr lang="en-GB" sz="1700" dirty="0" err="1">
                <a:solidFill>
                  <a:srgbClr val="FF0000"/>
                </a:solidFill>
                <a:latin typeface="Arial" pitchFamily="34" charset="0"/>
                <a:cs typeface="Lucida Sans Unicode" pitchFamily="34" charset="0"/>
              </a:rPr>
              <a:t>punto</a:t>
            </a:r>
            <a:r>
              <a:rPr lang="en-GB" sz="1700" dirty="0">
                <a:solidFill>
                  <a:srgbClr val="FF0000"/>
                </a:solidFill>
                <a:latin typeface="Arial" pitchFamily="34" charset="0"/>
                <a:cs typeface="Lucida Sans Unicode" pitchFamily="34" charset="0"/>
              </a:rPr>
              <a:t> </a:t>
            </a:r>
            <a:r>
              <a:rPr lang="en-GB" sz="1700" dirty="0" err="1">
                <a:solidFill>
                  <a:srgbClr val="FF0000"/>
                </a:solidFill>
                <a:latin typeface="Arial" pitchFamily="34" charset="0"/>
                <a:cs typeface="Lucida Sans Unicode" pitchFamily="34" charset="0"/>
              </a:rPr>
              <a:t>di</a:t>
            </a:r>
            <a:r>
              <a:rPr lang="en-GB" sz="1700" dirty="0">
                <a:solidFill>
                  <a:srgbClr val="FF0000"/>
                </a:solidFill>
                <a:latin typeface="Arial" pitchFamily="34" charset="0"/>
                <a:cs typeface="Lucida Sans Unicode" pitchFamily="34" charset="0"/>
              </a:rPr>
              <a:t> </a:t>
            </a:r>
            <a:r>
              <a:rPr lang="en-GB" sz="1700" dirty="0" err="1">
                <a:solidFill>
                  <a:srgbClr val="FF0000"/>
                </a:solidFill>
                <a:latin typeface="Arial" pitchFamily="34" charset="0"/>
                <a:cs typeface="Lucida Sans Unicode" pitchFamily="34" charset="0"/>
              </a:rPr>
              <a:t>partenza</a:t>
            </a:r>
            <a:r>
              <a:rPr lang="en-GB" sz="1700" dirty="0">
                <a:solidFill>
                  <a:srgbClr val="FF0000"/>
                </a:solidFill>
                <a:latin typeface="Arial" pitchFamily="34" charset="0"/>
                <a:cs typeface="Lucida Sans Unicode" pitchFamily="34" charset="0"/>
              </a:rPr>
              <a:t/>
            </a:r>
            <a:br>
              <a:rPr lang="en-GB" sz="1700" dirty="0">
                <a:solidFill>
                  <a:srgbClr val="FF0000"/>
                </a:solidFill>
                <a:latin typeface="Arial" pitchFamily="34" charset="0"/>
                <a:cs typeface="Lucida Sans Unicode" pitchFamily="34" charset="0"/>
              </a:rPr>
            </a:br>
            <a:r>
              <a:rPr lang="en-GB" sz="1700" dirty="0">
                <a:solidFill>
                  <a:srgbClr val="FF0000"/>
                </a:solidFill>
                <a:latin typeface="Arial" pitchFamily="34" charset="0"/>
                <a:cs typeface="Lucida Sans Unicode" pitchFamily="34" charset="0"/>
              </a:rPr>
              <a:t/>
            </a:r>
            <a:br>
              <a:rPr lang="en-GB" sz="1700" dirty="0">
                <a:solidFill>
                  <a:srgbClr val="FF0000"/>
                </a:solidFill>
                <a:latin typeface="Arial" pitchFamily="34" charset="0"/>
                <a:cs typeface="Lucida Sans Unicode" pitchFamily="34" charset="0"/>
              </a:rPr>
            </a:br>
            <a:r>
              <a:rPr lang="en-GB" b="1" dirty="0">
                <a:latin typeface="Arial" pitchFamily="34" charset="0"/>
                <a:cs typeface="Lucida Sans Unicode" pitchFamily="34" charset="0"/>
              </a:rPr>
              <a:t>bambini con  </a:t>
            </a:r>
            <a:r>
              <a:rPr lang="en-GB" b="1" u="sng" dirty="0">
                <a:solidFill>
                  <a:srgbClr val="FF3300"/>
                </a:solidFill>
                <a:effectLst>
                  <a:outerShdw blurRad="38100" dist="38100" dir="2700000" algn="tl">
                    <a:srgbClr val="C0C0C0"/>
                  </a:outerShdw>
                </a:effectLst>
                <a:latin typeface="Arial" pitchFamily="34" charset="0"/>
                <a:cs typeface="Lucida Sans Unicode" pitchFamily="34" charset="0"/>
              </a:rPr>
              <a:t>score </a:t>
            </a:r>
            <a:r>
              <a:rPr lang="en-GB" b="1" u="sng" dirty="0" err="1">
                <a:solidFill>
                  <a:srgbClr val="FF3300"/>
                </a:solidFill>
                <a:effectLst>
                  <a:outerShdw blurRad="38100" dist="38100" dir="2700000" algn="tl">
                    <a:srgbClr val="C0C0C0"/>
                  </a:outerShdw>
                </a:effectLst>
                <a:latin typeface="Arial" pitchFamily="34" charset="0"/>
                <a:cs typeface="Lucida Sans Unicode" pitchFamily="34" charset="0"/>
              </a:rPr>
              <a:t>cognitivi</a:t>
            </a:r>
            <a:r>
              <a:rPr lang="en-GB" b="1" u="sng" dirty="0">
                <a:solidFill>
                  <a:srgbClr val="FF3300"/>
                </a:solidFill>
                <a:effectLst>
                  <a:outerShdw blurRad="38100" dist="38100" dir="2700000" algn="tl">
                    <a:srgbClr val="C0C0C0"/>
                  </a:outerShdw>
                </a:effectLst>
                <a:latin typeface="Arial" pitchFamily="34" charset="0"/>
                <a:cs typeface="Lucida Sans Unicode" pitchFamily="34" charset="0"/>
              </a:rPr>
              <a:t> </a:t>
            </a:r>
            <a:r>
              <a:rPr lang="en-GB" b="1" u="sng" dirty="0" err="1">
                <a:solidFill>
                  <a:srgbClr val="FF3300"/>
                </a:solidFill>
                <a:effectLst>
                  <a:outerShdw blurRad="38100" dist="38100" dir="2700000" algn="tl">
                    <a:srgbClr val="C0C0C0"/>
                  </a:outerShdw>
                </a:effectLst>
                <a:latin typeface="Arial" pitchFamily="34" charset="0"/>
                <a:cs typeface="Lucida Sans Unicode" pitchFamily="34" charset="0"/>
              </a:rPr>
              <a:t>alti</a:t>
            </a:r>
            <a:r>
              <a:rPr lang="en-GB" b="1" dirty="0">
                <a:latin typeface="Arial" pitchFamily="34" charset="0"/>
                <a:cs typeface="Lucida Sans Unicode" pitchFamily="34" charset="0"/>
              </a:rPr>
              <a:t>  a  22 </a:t>
            </a:r>
            <a:r>
              <a:rPr lang="en-GB" b="1" dirty="0" err="1">
                <a:latin typeface="Arial" pitchFamily="34" charset="0"/>
                <a:cs typeface="Lucida Sans Unicode" pitchFamily="34" charset="0"/>
              </a:rPr>
              <a:t>mesi</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che</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crescono</a:t>
            </a:r>
            <a:r>
              <a:rPr lang="en-GB" b="1" dirty="0">
                <a:latin typeface="Arial" pitchFamily="34" charset="0"/>
                <a:cs typeface="Lucida Sans Unicode" pitchFamily="34" charset="0"/>
              </a:rPr>
              <a:t> in </a:t>
            </a:r>
            <a:r>
              <a:rPr lang="en-GB" b="1" dirty="0" err="1">
                <a:latin typeface="Arial" pitchFamily="34" charset="0"/>
                <a:cs typeface="Lucida Sans Unicode" pitchFamily="34" charset="0"/>
              </a:rPr>
              <a:t>famiglie</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di</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livello</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culturale</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ed</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economico</a:t>
            </a:r>
            <a:r>
              <a:rPr lang="en-GB" b="1" dirty="0">
                <a:latin typeface="Arial" pitchFamily="34" charset="0"/>
                <a:cs typeface="Lucida Sans Unicode" pitchFamily="34" charset="0"/>
              </a:rPr>
              <a:t> basso </a:t>
            </a:r>
            <a:r>
              <a:rPr lang="en-GB" b="1" dirty="0" err="1">
                <a:latin typeface="Arial" pitchFamily="34" charset="0"/>
                <a:cs typeface="Lucida Sans Unicode" pitchFamily="34" charset="0"/>
              </a:rPr>
              <a:t>peggiorano</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i</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loro</a:t>
            </a:r>
            <a:r>
              <a:rPr lang="en-GB" b="1" dirty="0">
                <a:latin typeface="Arial" pitchFamily="34" charset="0"/>
                <a:cs typeface="Lucida Sans Unicode" pitchFamily="34" charset="0"/>
              </a:rPr>
              <a:t> score al 10°anno</a:t>
            </a:r>
            <a:r>
              <a:rPr lang="en-GB" dirty="0">
                <a:latin typeface="Arial" pitchFamily="34" charset="0"/>
                <a:cs typeface="Lucida Sans Unicode" pitchFamily="34" charset="0"/>
              </a:rPr>
              <a:t>.</a:t>
            </a:r>
            <a:br>
              <a:rPr lang="en-GB" dirty="0">
                <a:latin typeface="Arial" pitchFamily="34" charset="0"/>
                <a:cs typeface="Lucida Sans Unicode" pitchFamily="34" charset="0"/>
              </a:rPr>
            </a:br>
            <a:r>
              <a:rPr lang="en-GB" b="1" dirty="0">
                <a:latin typeface="Arial" pitchFamily="34" charset="0"/>
                <a:cs typeface="Lucida Sans Unicode" pitchFamily="34" charset="0"/>
              </a:rPr>
              <a:t> bambini con  </a:t>
            </a:r>
            <a:r>
              <a:rPr lang="en-GB" b="1" u="sng" dirty="0">
                <a:solidFill>
                  <a:srgbClr val="FF3300"/>
                </a:solidFill>
                <a:effectLst>
                  <a:outerShdw blurRad="38100" dist="38100" dir="2700000" algn="tl">
                    <a:srgbClr val="C0C0C0"/>
                  </a:outerShdw>
                </a:effectLst>
                <a:latin typeface="Arial" pitchFamily="34" charset="0"/>
                <a:cs typeface="Lucida Sans Unicode" pitchFamily="34" charset="0"/>
              </a:rPr>
              <a:t>score </a:t>
            </a:r>
            <a:r>
              <a:rPr lang="en-GB" b="1" u="sng" dirty="0" err="1">
                <a:solidFill>
                  <a:srgbClr val="FF3300"/>
                </a:solidFill>
                <a:effectLst>
                  <a:outerShdw blurRad="38100" dist="38100" dir="2700000" algn="tl">
                    <a:srgbClr val="C0C0C0"/>
                  </a:outerShdw>
                </a:effectLst>
                <a:latin typeface="Arial" pitchFamily="34" charset="0"/>
                <a:cs typeface="Lucida Sans Unicode" pitchFamily="34" charset="0"/>
              </a:rPr>
              <a:t>cognitivi</a:t>
            </a:r>
            <a:r>
              <a:rPr lang="en-GB" b="1" u="sng" dirty="0">
                <a:solidFill>
                  <a:srgbClr val="FF3300"/>
                </a:solidFill>
                <a:effectLst>
                  <a:outerShdw blurRad="38100" dist="38100" dir="2700000" algn="tl">
                    <a:srgbClr val="C0C0C0"/>
                  </a:outerShdw>
                </a:effectLst>
                <a:latin typeface="Arial" pitchFamily="34" charset="0"/>
                <a:cs typeface="Lucida Sans Unicode" pitchFamily="34" charset="0"/>
              </a:rPr>
              <a:t> </a:t>
            </a:r>
            <a:r>
              <a:rPr lang="en-GB" b="1" u="sng" dirty="0" err="1">
                <a:solidFill>
                  <a:srgbClr val="FF3300"/>
                </a:solidFill>
                <a:effectLst>
                  <a:outerShdw blurRad="38100" dist="38100" dir="2700000" algn="tl">
                    <a:srgbClr val="C0C0C0"/>
                  </a:outerShdw>
                </a:effectLst>
                <a:latin typeface="Arial" pitchFamily="34" charset="0"/>
                <a:cs typeface="Lucida Sans Unicode" pitchFamily="34" charset="0"/>
              </a:rPr>
              <a:t>bassi</a:t>
            </a:r>
            <a:r>
              <a:rPr lang="en-GB" b="1" dirty="0">
                <a:latin typeface="Arial" pitchFamily="34" charset="0"/>
                <a:cs typeface="Lucida Sans Unicode" pitchFamily="34" charset="0"/>
              </a:rPr>
              <a:t>  a  22 </a:t>
            </a:r>
            <a:r>
              <a:rPr lang="en-GB" b="1" dirty="0" err="1">
                <a:latin typeface="Arial" pitchFamily="34" charset="0"/>
                <a:cs typeface="Lucida Sans Unicode" pitchFamily="34" charset="0"/>
              </a:rPr>
              <a:t>mesi</a:t>
            </a:r>
            <a:r>
              <a:rPr lang="en-GB" b="1" dirty="0">
                <a:latin typeface="Arial" pitchFamily="34" charset="0"/>
                <a:cs typeface="Lucida Sans Unicode" pitchFamily="34" charset="0"/>
              </a:rPr>
              <a:t>, ma </a:t>
            </a:r>
            <a:r>
              <a:rPr lang="en-GB" b="1" dirty="0" err="1">
                <a:latin typeface="Arial" pitchFamily="34" charset="0"/>
                <a:cs typeface="Lucida Sans Unicode" pitchFamily="34" charset="0"/>
              </a:rPr>
              <a:t>che</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crescono</a:t>
            </a:r>
            <a:r>
              <a:rPr lang="en-GB" b="1" dirty="0">
                <a:latin typeface="Arial" pitchFamily="34" charset="0"/>
                <a:cs typeface="Lucida Sans Unicode" pitchFamily="34" charset="0"/>
              </a:rPr>
              <a:t> in </a:t>
            </a:r>
            <a:r>
              <a:rPr lang="en-GB" b="1" dirty="0" err="1">
                <a:latin typeface="Arial" pitchFamily="34" charset="0"/>
                <a:cs typeface="Lucida Sans Unicode" pitchFamily="34" charset="0"/>
              </a:rPr>
              <a:t>famiglie</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di</a:t>
            </a:r>
            <a:r>
              <a:rPr lang="en-GB" b="1" dirty="0">
                <a:latin typeface="Arial" pitchFamily="34" charset="0"/>
                <a:cs typeface="Lucida Sans Unicode" pitchFamily="34" charset="0"/>
              </a:rPr>
              <a:t> alto </a:t>
            </a:r>
            <a:r>
              <a:rPr lang="en-GB" b="1" dirty="0" err="1">
                <a:latin typeface="Arial" pitchFamily="34" charset="0"/>
                <a:cs typeface="Lucida Sans Unicode" pitchFamily="34" charset="0"/>
              </a:rPr>
              <a:t>livello</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culturale</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ed</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economico</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migliorano</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i</a:t>
            </a:r>
            <a:r>
              <a:rPr lang="en-GB" b="1" dirty="0">
                <a:latin typeface="Arial" pitchFamily="34" charset="0"/>
                <a:cs typeface="Lucida Sans Unicode" pitchFamily="34" charset="0"/>
              </a:rPr>
              <a:t> </a:t>
            </a:r>
            <a:r>
              <a:rPr lang="en-GB" b="1" dirty="0" err="1">
                <a:latin typeface="Arial" pitchFamily="34" charset="0"/>
                <a:cs typeface="Lucida Sans Unicode" pitchFamily="34" charset="0"/>
              </a:rPr>
              <a:t>loro</a:t>
            </a:r>
            <a:r>
              <a:rPr lang="en-GB" b="1" dirty="0">
                <a:latin typeface="Arial" pitchFamily="34" charset="0"/>
                <a:cs typeface="Lucida Sans Unicode" pitchFamily="34" charset="0"/>
              </a:rPr>
              <a:t>  score al 10° anno</a:t>
            </a:r>
            <a:r>
              <a:rPr lang="en-GB" dirty="0">
                <a:latin typeface="Arial" pitchFamily="34" charset="0"/>
                <a:cs typeface="Lucida Sans Unicode" pitchFamily="34" charset="0"/>
              </a:rPr>
              <a:t>. (Feinstein.  </a:t>
            </a:r>
            <a:r>
              <a:rPr lang="en-GB" i="1" dirty="0" err="1">
                <a:latin typeface="Arial" pitchFamily="34" charset="0"/>
                <a:cs typeface="Lucida Sans Unicode" pitchFamily="34" charset="0"/>
              </a:rPr>
              <a:t>Economica</a:t>
            </a:r>
            <a:r>
              <a:rPr lang="en-GB" i="1" dirty="0">
                <a:latin typeface="Arial" pitchFamily="34" charset="0"/>
                <a:cs typeface="Lucida Sans Unicode" pitchFamily="34" charset="0"/>
              </a:rPr>
              <a:t> </a:t>
            </a:r>
            <a:r>
              <a:rPr lang="en-GB" dirty="0">
                <a:latin typeface="Arial" pitchFamily="34" charset="0"/>
                <a:cs typeface="Lucida Sans Unicode" pitchFamily="34" charset="0"/>
              </a:rPr>
              <a:t>2003; 70: 3-97)</a:t>
            </a:r>
            <a:r>
              <a:rPr lang="en-GB" sz="2600" dirty="0">
                <a:latin typeface="Arial" pitchFamily="34" charset="0"/>
                <a:cs typeface="Lucida Sans Unicode" pitchFamily="34" charset="0"/>
              </a:rPr>
              <a:t> </a:t>
            </a:r>
            <a:br>
              <a:rPr lang="en-GB" sz="2600" dirty="0">
                <a:latin typeface="Arial" pitchFamily="34" charset="0"/>
                <a:cs typeface="Lucida Sans Unicode" pitchFamily="34" charset="0"/>
              </a:rPr>
            </a:br>
            <a:r>
              <a:rPr lang="en-GB" sz="2600" dirty="0">
                <a:latin typeface="Arial" pitchFamily="34" charset="0"/>
                <a:cs typeface="Lucida Sans Unicode" pitchFamily="34" charset="0"/>
              </a:rPr>
              <a:t/>
            </a:r>
            <a:br>
              <a:rPr lang="en-GB" sz="2600" dirty="0">
                <a:latin typeface="Arial" pitchFamily="34" charset="0"/>
                <a:cs typeface="Lucida Sans Unicode" pitchFamily="34" charset="0"/>
              </a:rPr>
            </a:br>
            <a:endParaRPr lang="en-GB" sz="2600" dirty="0">
              <a:latin typeface="Arial" pitchFamily="34" charset="0"/>
              <a:cs typeface="Lucida Sans Unicode" pitchFamily="34" charset="0"/>
            </a:endParaRPr>
          </a:p>
        </p:txBody>
      </p:sp>
      <p:sp>
        <p:nvSpPr>
          <p:cNvPr id="45061" name="Text Box 3"/>
          <p:cNvSpPr txBox="1">
            <a:spLocks noChangeArrowheads="1"/>
          </p:cNvSpPr>
          <p:nvPr/>
        </p:nvSpPr>
        <p:spPr bwMode="auto">
          <a:xfrm>
            <a:off x="4021138" y="9721851"/>
            <a:ext cx="3076575" cy="511175"/>
          </a:xfrm>
          <a:prstGeom prst="rect">
            <a:avLst/>
          </a:prstGeom>
          <a:noFill/>
          <a:ln w="9525">
            <a:noFill/>
            <a:round/>
            <a:headEnd/>
            <a:tailEnd/>
          </a:ln>
        </p:spPr>
        <p:txBody>
          <a:bodyPr lIns="98990" tIns="49676" rIns="98990" bIns="49676" anchor="b"/>
          <a:lstStyle/>
          <a:p>
            <a:pPr algn="r">
              <a:buClr>
                <a:srgbClr val="000000"/>
              </a:buClr>
              <a:tabLst>
                <a:tab pos="0" algn="l"/>
                <a:tab pos="447631" algn="l"/>
                <a:tab pos="896850" algn="l"/>
                <a:tab pos="1346068" algn="l"/>
                <a:tab pos="1795287" algn="l"/>
                <a:tab pos="2244505" algn="l"/>
                <a:tab pos="2693723" algn="l"/>
                <a:tab pos="3142942" algn="l"/>
                <a:tab pos="3592161" algn="l"/>
                <a:tab pos="4041379" algn="l"/>
                <a:tab pos="4490597" algn="l"/>
                <a:tab pos="4939816" algn="l"/>
                <a:tab pos="5389035" algn="l"/>
                <a:tab pos="5838252" algn="l"/>
                <a:tab pos="6287471" algn="l"/>
                <a:tab pos="6736689" algn="l"/>
                <a:tab pos="7185908" algn="l"/>
                <a:tab pos="7635126" algn="l"/>
                <a:tab pos="8084345" algn="l"/>
                <a:tab pos="8533563" algn="l"/>
                <a:tab pos="8982782" algn="l"/>
              </a:tabLst>
            </a:pPr>
            <a:fld id="{A92641BB-34B2-4F2A-BA31-905A34B69656}" type="slidenum">
              <a:rPr lang="en-GB" sz="1300">
                <a:solidFill>
                  <a:srgbClr val="000000"/>
                </a:solidFill>
              </a:rPr>
              <a:pPr algn="r">
                <a:buClr>
                  <a:srgbClr val="000000"/>
                </a:buClr>
                <a:tabLst>
                  <a:tab pos="0" algn="l"/>
                  <a:tab pos="447631" algn="l"/>
                  <a:tab pos="896850" algn="l"/>
                  <a:tab pos="1346068" algn="l"/>
                  <a:tab pos="1795287" algn="l"/>
                  <a:tab pos="2244505" algn="l"/>
                  <a:tab pos="2693723" algn="l"/>
                  <a:tab pos="3142942" algn="l"/>
                  <a:tab pos="3592161" algn="l"/>
                  <a:tab pos="4041379" algn="l"/>
                  <a:tab pos="4490597" algn="l"/>
                  <a:tab pos="4939816" algn="l"/>
                  <a:tab pos="5389035" algn="l"/>
                  <a:tab pos="5838252" algn="l"/>
                  <a:tab pos="6287471" algn="l"/>
                  <a:tab pos="6736689" algn="l"/>
                  <a:tab pos="7185908" algn="l"/>
                  <a:tab pos="7635126" algn="l"/>
                  <a:tab pos="8084345" algn="l"/>
                  <a:tab pos="8533563" algn="l"/>
                  <a:tab pos="8982782" algn="l"/>
                </a:tabLst>
              </a:pPr>
              <a:t>31</a:t>
            </a:fld>
            <a:endParaRPr lang="en-GB" sz="1300" dirty="0">
              <a:solidFill>
                <a:srgbClr val="000000"/>
              </a:solidFill>
            </a:endParaRPr>
          </a:p>
        </p:txBody>
      </p:sp>
    </p:spTree>
    <p:extLst>
      <p:ext uri="{BB962C8B-B14F-4D97-AF65-F5344CB8AC3E}">
        <p14:creationId xmlns:p14="http://schemas.microsoft.com/office/powerpoint/2010/main" val="34184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E7A95738-D559-41CD-ACE1-F08B9DFA4790}" type="slidenum">
              <a:rPr lang="en-AU" sz="1300"/>
              <a:pPr algn="r"/>
              <a:t>33</a:t>
            </a:fld>
            <a:endParaRPr lang="en-AU" sz="1300"/>
          </a:p>
        </p:txBody>
      </p:sp>
      <p:sp>
        <p:nvSpPr>
          <p:cNvPr id="19459" name="Rectangle 2"/>
          <p:cNvSpPr>
            <a:spLocks noGrp="1" noRot="1" noChangeAspect="1" noChangeArrowheads="1" noTextEdit="1"/>
          </p:cNvSpPr>
          <p:nvPr>
            <p:ph type="sldImg"/>
          </p:nvPr>
        </p:nvSpPr>
        <p:spPr>
          <a:xfrm>
            <a:off x="995363" y="769938"/>
            <a:ext cx="5114925" cy="3836987"/>
          </a:xfrm>
          <a:solidFill>
            <a:srgbClr val="FFFFFF"/>
          </a:solidFill>
          <a:ln/>
        </p:spPr>
      </p:sp>
      <p:sp>
        <p:nvSpPr>
          <p:cNvPr id="19460" name="Rectangle 3"/>
          <p:cNvSpPr>
            <a:spLocks noChangeArrowheads="1"/>
          </p:cNvSpPr>
          <p:nvPr/>
        </p:nvSpPr>
        <p:spPr bwMode="auto">
          <a:xfrm>
            <a:off x="950913" y="4941888"/>
            <a:ext cx="5165725" cy="287337"/>
          </a:xfrm>
          <a:prstGeom prst="rect">
            <a:avLst/>
          </a:prstGeom>
          <a:noFill/>
          <a:ln w="9525">
            <a:noFill/>
            <a:miter lim="800000"/>
            <a:headEnd/>
            <a:tailEnd/>
          </a:ln>
        </p:spPr>
        <p:txBody>
          <a:bodyPr lIns="94574" tIns="47287" rIns="94574" bIns="47287">
            <a:spAutoFit/>
          </a:bodyPr>
          <a:lstStyle/>
          <a:p>
            <a:pPr defTabSz="944563">
              <a:spcBef>
                <a:spcPct val="30000"/>
              </a:spcBef>
            </a:pPr>
            <a:r>
              <a:rPr lang="en-AU" sz="1200"/>
              <a:t>Steve to present.</a:t>
            </a:r>
          </a:p>
        </p:txBody>
      </p:sp>
    </p:spTree>
    <p:extLst>
      <p:ext uri="{BB962C8B-B14F-4D97-AF65-F5344CB8AC3E}">
        <p14:creationId xmlns:p14="http://schemas.microsoft.com/office/powerpoint/2010/main" val="214191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992188" y="768350"/>
            <a:ext cx="5114925" cy="3836988"/>
          </a:xfrm>
          <a:ln/>
        </p:spPr>
      </p:sp>
      <p:sp>
        <p:nvSpPr>
          <p:cNvPr id="43011" name="Rectangle 3"/>
          <p:cNvSpPr>
            <a:spLocks noGrp="1" noChangeArrowheads="1"/>
          </p:cNvSpPr>
          <p:nvPr>
            <p:ph type="body" idx="1"/>
          </p:nvPr>
        </p:nvSpPr>
        <p:spPr>
          <a:noFill/>
          <a:ln/>
        </p:spPr>
        <p:txBody>
          <a:bodyPr/>
          <a:lstStyle/>
          <a:p>
            <a:r>
              <a:rPr lang="it-IT" dirty="0"/>
              <a:t>Prospettiva bidimensionale della rete cerebrale. A </a:t>
            </a:r>
            <a:r>
              <a:rPr lang="it-IT" dirty="0" err="1"/>
              <a:t>sx</a:t>
            </a:r>
            <a:r>
              <a:rPr lang="it-IT" dirty="0"/>
              <a:t> i primi mesi e </a:t>
            </a:r>
            <a:r>
              <a:rPr lang="it-IT" dirty="0" err="1"/>
              <a:t>dx</a:t>
            </a:r>
            <a:r>
              <a:rPr lang="it-IT" dirty="0"/>
              <a:t> 2 anni.</a:t>
            </a:r>
          </a:p>
          <a:p>
            <a:r>
              <a:rPr lang="it-IT" dirty="0"/>
              <a:t>A ds è rappresentato dal massimo della complessità di quello che può raggiungere il cervello umano. </a:t>
            </a:r>
          </a:p>
          <a:p>
            <a:r>
              <a:rPr lang="it-IT" dirty="0"/>
              <a:t>Molta parte dell’evoluzione del cervello è pre-programmata fin dal periodo prenatale. Anche dopo la nascita le cellule e le sinapsi cerebrali si producono e successivamente l’esperienza diventerà il principale motore della sopravvivenza delle cellule.</a:t>
            </a:r>
          </a:p>
        </p:txBody>
      </p:sp>
    </p:spTree>
    <p:extLst>
      <p:ext uri="{BB962C8B-B14F-4D97-AF65-F5344CB8AC3E}">
        <p14:creationId xmlns:p14="http://schemas.microsoft.com/office/powerpoint/2010/main" val="2411559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p:spPr>
        <p:txBody>
          <a:bodyPr/>
          <a:lstStyle/>
          <a:p>
            <a:pPr>
              <a:buFont typeface="Arial" pitchFamily="34" charset="0"/>
              <a:buNone/>
            </a:pPr>
            <a:fld id="{92CA8D1A-D2FC-452E-B7FF-B4BB946505FA}" type="slidenum">
              <a:rPr lang="en-GB" smtClean="0">
                <a:latin typeface="Arial" pitchFamily="34" charset="0"/>
                <a:cs typeface="Lucida Sans Unicode" pitchFamily="34" charset="0"/>
              </a:rPr>
              <a:pPr>
                <a:buFont typeface="Arial" pitchFamily="34" charset="0"/>
                <a:buNone/>
              </a:pPr>
              <a:t>34</a:t>
            </a:fld>
            <a:endParaRPr lang="en-GB">
              <a:latin typeface="Arial" pitchFamily="34" charset="0"/>
              <a:cs typeface="Lucida Sans Unicode" pitchFamily="34" charset="0"/>
            </a:endParaRPr>
          </a:p>
        </p:txBody>
      </p:sp>
      <p:sp>
        <p:nvSpPr>
          <p:cNvPr id="491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9156" name="Rectangle 2"/>
          <p:cNvSpPr>
            <a:spLocks noGrp="1" noChangeArrowheads="1"/>
          </p:cNvSpPr>
          <p:nvPr>
            <p:ph type="body" idx="1"/>
          </p:nvPr>
        </p:nvSpPr>
        <p:spPr>
          <a:xfrm>
            <a:off x="685494" y="4342939"/>
            <a:ext cx="5487013" cy="4114587"/>
          </a:xfrm>
          <a:noFill/>
          <a:ln/>
        </p:spPr>
        <p:txBody>
          <a:bodyPr wrap="none" anchor="ctr"/>
          <a:lstStyle/>
          <a:p>
            <a:endParaRPr lang="it-IT">
              <a:latin typeface="Times New Roman" pitchFamily="18" charset="0"/>
            </a:endParaRPr>
          </a:p>
        </p:txBody>
      </p:sp>
    </p:spTree>
    <p:extLst>
      <p:ext uri="{BB962C8B-B14F-4D97-AF65-F5344CB8AC3E}">
        <p14:creationId xmlns:p14="http://schemas.microsoft.com/office/powerpoint/2010/main" val="1179407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b="1"/>
              <a:t>Follow these 5 steps to practice serve and return with your child. Notice the serve and share the child's focus of attention</a:t>
            </a:r>
          </a:p>
          <a:p>
            <a:r>
              <a:rPr lang="en-US" altLang="fr-FR" b="1"/>
              <a:t>Return the serve by supporting and encouraging</a:t>
            </a:r>
            <a:r>
              <a:rPr lang="it-IT" altLang="fr-FR" b="1"/>
              <a:t>Give it a name!</a:t>
            </a:r>
            <a:r>
              <a:rPr lang="en-US" altLang="fr-FR" b="1"/>
              <a:t> take turns…and wait. Keep the interaction going back and forth.</a:t>
            </a:r>
          </a:p>
          <a:p>
            <a:r>
              <a:rPr lang="it-IT" altLang="fr-FR" b="1"/>
              <a:t>Practice endings and beginnings</a:t>
            </a:r>
          </a:p>
          <a:p>
            <a:endParaRPr lang="it-IT" altLang="fr-FR" b="1"/>
          </a:p>
          <a:p>
            <a:endParaRPr lang="en-US" altLang="fr-FR" b="1"/>
          </a:p>
          <a:p>
            <a:endParaRPr lang="it-IT" altLang="fr-FR"/>
          </a:p>
        </p:txBody>
      </p:sp>
      <p:sp>
        <p:nvSpPr>
          <p:cNvPr id="1229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00D3D8-47C7-4024-A6E5-6F1447A8D909}" type="slidenum">
              <a:rPr lang="it-IT" altLang="fr-FR" smtClean="0"/>
              <a:pPr>
                <a:spcBef>
                  <a:spcPct val="0"/>
                </a:spcBef>
              </a:pPr>
              <a:t>68</a:t>
            </a:fld>
            <a:endParaRPr lang="it-IT" altLang="fr-FR"/>
          </a:p>
        </p:txBody>
      </p:sp>
    </p:spTree>
    <p:extLst>
      <p:ext uri="{BB962C8B-B14F-4D97-AF65-F5344CB8AC3E}">
        <p14:creationId xmlns:p14="http://schemas.microsoft.com/office/powerpoint/2010/main" val="637354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b="1"/>
              <a:t>Follow these 5 steps to practice serve and return with your child</a:t>
            </a:r>
            <a:endParaRPr lang="fr-FR" altLang="fr-FR"/>
          </a:p>
        </p:txBody>
      </p:sp>
      <p:sp>
        <p:nvSpPr>
          <p:cNvPr id="143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7BFE90-FCEE-49C0-B938-68726193EB82}" type="slidenum">
              <a:rPr lang="it-IT" altLang="fr-FR" smtClean="0">
                <a:latin typeface="Calibri" panose="020F0502020204030204" pitchFamily="34" charset="0"/>
              </a:rPr>
              <a:pPr/>
              <a:t>69</a:t>
            </a:fld>
            <a:endParaRPr lang="it-IT" altLang="fr-FR">
              <a:latin typeface="Calibri" panose="020F0502020204030204" pitchFamily="34" charset="0"/>
            </a:endParaRPr>
          </a:p>
        </p:txBody>
      </p:sp>
    </p:spTree>
    <p:extLst>
      <p:ext uri="{BB962C8B-B14F-4D97-AF65-F5344CB8AC3E}">
        <p14:creationId xmlns:p14="http://schemas.microsoft.com/office/powerpoint/2010/main" val="510606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b="1"/>
              <a:t>Follow these 5 steps to practice serve and return with your child</a:t>
            </a:r>
            <a:endParaRPr lang="fr-FR" altLang="fr-FR"/>
          </a:p>
        </p:txBody>
      </p:sp>
      <p:sp>
        <p:nvSpPr>
          <p:cNvPr id="143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7BFE90-FCEE-49C0-B938-68726193EB82}" type="slidenum">
              <a:rPr lang="it-IT" altLang="fr-FR" smtClean="0">
                <a:latin typeface="Calibri" panose="020F0502020204030204" pitchFamily="34" charset="0"/>
              </a:rPr>
              <a:pPr/>
              <a:t>70</a:t>
            </a:fld>
            <a:endParaRPr lang="it-IT" altLang="fr-FR">
              <a:latin typeface="Calibri" panose="020F0502020204030204" pitchFamily="34" charset="0"/>
            </a:endParaRPr>
          </a:p>
        </p:txBody>
      </p:sp>
    </p:spTree>
    <p:extLst>
      <p:ext uri="{BB962C8B-B14F-4D97-AF65-F5344CB8AC3E}">
        <p14:creationId xmlns:p14="http://schemas.microsoft.com/office/powerpoint/2010/main" val="333322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b="1"/>
              <a:t>make everyday moments fun and become second nature with practice. By taking small moments during the day to do serve and return, you build up the foundation for children’s lifelong learning, behavior, and health—and their skills for facing life’s challenges.</a:t>
            </a:r>
            <a:endParaRPr lang="it-IT" altLang="fr-FR"/>
          </a:p>
        </p:txBody>
      </p:sp>
      <p:sp>
        <p:nvSpPr>
          <p:cNvPr id="174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E3264F-1C09-41AF-B0FB-BC4F2BF80102}" type="slidenum">
              <a:rPr lang="it-IT" altLang="fr-FR" smtClean="0"/>
              <a:pPr>
                <a:spcBef>
                  <a:spcPct val="0"/>
                </a:spcBef>
              </a:pPr>
              <a:t>72</a:t>
            </a:fld>
            <a:endParaRPr lang="it-IT" altLang="fr-FR"/>
          </a:p>
        </p:txBody>
      </p:sp>
    </p:spTree>
    <p:extLst>
      <p:ext uri="{BB962C8B-B14F-4D97-AF65-F5344CB8AC3E}">
        <p14:creationId xmlns:p14="http://schemas.microsoft.com/office/powerpoint/2010/main" val="35647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p:spPr>
        <p:txBody>
          <a:bodyPr/>
          <a:lstStyle/>
          <a:p>
            <a:pPr>
              <a:buFont typeface="Arial" pitchFamily="34" charset="0"/>
              <a:buNone/>
            </a:pPr>
            <a:fld id="{DC703FF8-0D66-4CEF-BFE0-948525A36E58}" type="slidenum">
              <a:rPr lang="en-GB" smtClean="0">
                <a:latin typeface="Arial" pitchFamily="34" charset="0"/>
                <a:cs typeface="Lucida Sans Unicode" pitchFamily="34" charset="0"/>
              </a:rPr>
              <a:pPr>
                <a:buFont typeface="Arial" pitchFamily="34" charset="0"/>
                <a:buNone/>
              </a:pPr>
              <a:t>8</a:t>
            </a:fld>
            <a:endParaRPr lang="en-GB">
              <a:latin typeface="Arial" pitchFamily="34" charset="0"/>
              <a:cs typeface="Lucida Sans Unicode" pitchFamily="34" charset="0"/>
            </a:endParaRPr>
          </a:p>
        </p:txBody>
      </p:sp>
      <p:sp>
        <p:nvSpPr>
          <p:cNvPr id="38915" name="Text Box 2"/>
          <p:cNvSpPr txBox="1">
            <a:spLocks noChangeArrowheads="1"/>
          </p:cNvSpPr>
          <p:nvPr/>
        </p:nvSpPr>
        <p:spPr bwMode="auto">
          <a:xfrm>
            <a:off x="1182689" y="768350"/>
            <a:ext cx="4733925" cy="3836988"/>
          </a:xfrm>
          <a:prstGeom prst="rect">
            <a:avLst/>
          </a:prstGeom>
          <a:solidFill>
            <a:srgbClr val="FFFFFF"/>
          </a:solidFill>
          <a:ln w="9525">
            <a:solidFill>
              <a:srgbClr val="000000"/>
            </a:solidFill>
            <a:miter lim="800000"/>
            <a:headEnd/>
            <a:tailEnd/>
          </a:ln>
        </p:spPr>
        <p:txBody>
          <a:bodyPr wrap="none" lIns="99038" tIns="49520" rIns="99038" bIns="49520" anchor="ctr"/>
          <a:lstStyle/>
          <a:p>
            <a:endParaRPr lang="it-IT"/>
          </a:p>
        </p:txBody>
      </p:sp>
      <p:sp>
        <p:nvSpPr>
          <p:cNvPr id="38916" name="Rectangle 3"/>
          <p:cNvSpPr>
            <a:spLocks noGrp="1" noChangeArrowheads="1"/>
          </p:cNvSpPr>
          <p:nvPr>
            <p:ph type="body"/>
          </p:nvPr>
        </p:nvSpPr>
        <p:spPr>
          <a:xfrm>
            <a:off x="709614" y="4860926"/>
            <a:ext cx="5680075" cy="4605337"/>
          </a:xfrm>
          <a:noFill/>
          <a:ln/>
        </p:spPr>
        <p:txBody>
          <a:bodyPr wrap="none" anchor="ctr"/>
          <a:lstStyle/>
          <a:p>
            <a:endParaRPr lang="it-IT">
              <a:latin typeface="Times New Roman" pitchFamily="18" charset="0"/>
            </a:endParaRPr>
          </a:p>
        </p:txBody>
      </p:sp>
    </p:spTree>
    <p:extLst>
      <p:ext uri="{BB962C8B-B14F-4D97-AF65-F5344CB8AC3E}">
        <p14:creationId xmlns:p14="http://schemas.microsoft.com/office/powerpoint/2010/main" val="386063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92188" y="768350"/>
            <a:ext cx="5114925" cy="3836988"/>
          </a:xfrm>
          <a:ln/>
        </p:spPr>
      </p:sp>
      <p:sp>
        <p:nvSpPr>
          <p:cNvPr id="58371" name="Rectangle 3"/>
          <p:cNvSpPr>
            <a:spLocks noGrp="1" noChangeArrowheads="1"/>
          </p:cNvSpPr>
          <p:nvPr>
            <p:ph type="body" idx="1"/>
          </p:nvPr>
        </p:nvSpPr>
        <p:spPr>
          <a:noFill/>
          <a:ln/>
        </p:spPr>
        <p:txBody>
          <a:bodyPr/>
          <a:lstStyle/>
          <a:p>
            <a:r>
              <a:rPr lang="it-IT" dirty="0"/>
              <a:t>Il comportamento di attaccamento si forma nei primi 7 mesi di vita ma sono molto importanti i primi due anni. L’attaccamento si stabilisce attraverso la ricerca e il mantenimento del contatto o della prossimità con un individuo specie specifico che diviene la figura di attaccamento. </a:t>
            </a:r>
          </a:p>
          <a:p>
            <a:r>
              <a:rPr lang="it-IT" dirty="0">
                <a:solidFill>
                  <a:schemeClr val="accent2"/>
                </a:solidFill>
                <a:latin typeface="Comic Sans MS" pitchFamily="66" charset="0"/>
              </a:rPr>
              <a:t>Sono il bisogno di contatto e di conforto a muovere il bambino verso tale figura. La ricerca della vicinanza </a:t>
            </a:r>
            <a:r>
              <a:rPr lang="it-IT" dirty="0">
                <a:solidFill>
                  <a:schemeClr val="accent2"/>
                </a:solidFill>
              </a:rPr>
              <a:t>è</a:t>
            </a:r>
            <a:r>
              <a:rPr lang="it-IT" dirty="0">
                <a:solidFill>
                  <a:schemeClr val="accent2"/>
                </a:solidFill>
                <a:latin typeface="Comic Sans MS" pitchFamily="66" charset="0"/>
              </a:rPr>
              <a:t> la manifestazione pi</a:t>
            </a:r>
            <a:r>
              <a:rPr lang="it-IT" dirty="0">
                <a:solidFill>
                  <a:schemeClr val="accent2"/>
                </a:solidFill>
              </a:rPr>
              <a:t>ù</a:t>
            </a:r>
            <a:r>
              <a:rPr lang="it-IT" dirty="0">
                <a:solidFill>
                  <a:schemeClr val="accent2"/>
                </a:solidFill>
                <a:latin typeface="Comic Sans MS" pitchFamily="66" charset="0"/>
              </a:rPr>
              <a:t> evidente dell</a:t>
            </a:r>
            <a:r>
              <a:rPr lang="it-IT" dirty="0">
                <a:solidFill>
                  <a:schemeClr val="accent2"/>
                </a:solidFill>
              </a:rPr>
              <a:t>’</a:t>
            </a:r>
            <a:r>
              <a:rPr lang="it-IT" dirty="0">
                <a:solidFill>
                  <a:schemeClr val="accent2"/>
                </a:solidFill>
                <a:latin typeface="Comic Sans MS" pitchFamily="66" charset="0"/>
              </a:rPr>
              <a:t>attaccamento.</a:t>
            </a:r>
          </a:p>
          <a:p>
            <a:r>
              <a:rPr lang="it-IT" dirty="0">
                <a:solidFill>
                  <a:schemeClr val="accent2"/>
                </a:solidFill>
                <a:latin typeface="Comic Sans MS" pitchFamily="66" charset="0"/>
              </a:rPr>
              <a:t> Il contatto viene mantenuto attraverso segnali (sorriso, pianto, vocalizzazione) e comportamenti di avvicinamento (capacit</a:t>
            </a:r>
            <a:r>
              <a:rPr lang="it-IT" dirty="0">
                <a:solidFill>
                  <a:schemeClr val="accent2"/>
                </a:solidFill>
              </a:rPr>
              <a:t>à</a:t>
            </a:r>
            <a:r>
              <a:rPr lang="it-IT" dirty="0">
                <a:solidFill>
                  <a:schemeClr val="accent2"/>
                </a:solidFill>
                <a:latin typeface="Comic Sans MS" pitchFamily="66" charset="0"/>
              </a:rPr>
              <a:t> locomotoria).</a:t>
            </a:r>
          </a:p>
        </p:txBody>
      </p:sp>
    </p:spTree>
    <p:extLst>
      <p:ext uri="{BB962C8B-B14F-4D97-AF65-F5344CB8AC3E}">
        <p14:creationId xmlns:p14="http://schemas.microsoft.com/office/powerpoint/2010/main" val="135993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92188" y="768350"/>
            <a:ext cx="5114925" cy="3836988"/>
          </a:xfrm>
          <a:ln/>
        </p:spPr>
      </p:sp>
      <p:sp>
        <p:nvSpPr>
          <p:cNvPr id="59395" name="Rectangle 3"/>
          <p:cNvSpPr>
            <a:spLocks noGrp="1" noChangeArrowheads="1"/>
          </p:cNvSpPr>
          <p:nvPr>
            <p:ph type="body" idx="1"/>
          </p:nvPr>
        </p:nvSpPr>
        <p:spPr>
          <a:noFill/>
          <a:ln/>
        </p:spPr>
        <p:txBody>
          <a:bodyPr/>
          <a:lstStyle/>
          <a:p>
            <a:r>
              <a:rPr lang="it-IT" dirty="0"/>
              <a:t>Il ruolo dei genitori nell’instaurazione del legame di attaccamento è molto importante.</a:t>
            </a:r>
          </a:p>
          <a:p>
            <a:r>
              <a:rPr lang="it-IT" dirty="0">
                <a:solidFill>
                  <a:schemeClr val="accent2"/>
                </a:solidFill>
                <a:latin typeface="Comic Sans MS" pitchFamily="66" charset="0"/>
              </a:rPr>
              <a:t>La sensibilit</a:t>
            </a:r>
            <a:r>
              <a:rPr lang="it-IT" dirty="0">
                <a:solidFill>
                  <a:schemeClr val="accent2"/>
                </a:solidFill>
              </a:rPr>
              <a:t>à</a:t>
            </a:r>
            <a:r>
              <a:rPr lang="it-IT" dirty="0">
                <a:solidFill>
                  <a:schemeClr val="accent2"/>
                </a:solidFill>
                <a:latin typeface="Comic Sans MS" pitchFamily="66" charset="0"/>
              </a:rPr>
              <a:t> materna ai bisogni del bambino, la capacit</a:t>
            </a:r>
            <a:r>
              <a:rPr lang="it-IT" dirty="0">
                <a:solidFill>
                  <a:schemeClr val="accent2"/>
                </a:solidFill>
              </a:rPr>
              <a:t>à</a:t>
            </a:r>
            <a:r>
              <a:rPr lang="it-IT" dirty="0">
                <a:solidFill>
                  <a:schemeClr val="accent2"/>
                </a:solidFill>
                <a:latin typeface="Comic Sans MS" pitchFamily="66" charset="0"/>
              </a:rPr>
              <a:t> di rispondere ad essi, permette al bambino di sperimentare vissuti di protezione, sicurezza, fiducia.</a:t>
            </a:r>
          </a:p>
          <a:p>
            <a:r>
              <a:rPr lang="it-IT" dirty="0">
                <a:solidFill>
                  <a:schemeClr val="accent2"/>
                </a:solidFill>
                <a:latin typeface="Comic Sans MS" pitchFamily="66" charset="0"/>
              </a:rPr>
              <a:t>La madre è capace di risuonare con gli stati affettivi del proprio figlio attraverso l’azione di circuiti di simulazione distribuiti nell’emisfero destro. Queste competenze empatiche materne giocano un ruolo fondamentale negli scambi comunicativi diadici, soprattutto nel corso del I anno di vita dei bambini prima che si instaurino modalità comunicative più sofisticate come il linguaggio.</a:t>
            </a:r>
          </a:p>
          <a:p>
            <a:r>
              <a:rPr lang="it-IT" dirty="0">
                <a:solidFill>
                  <a:schemeClr val="accent2"/>
                </a:solidFill>
                <a:latin typeface="Comic Sans MS" pitchFamily="66" charset="0"/>
              </a:rPr>
              <a:t>Esperienze interattive reali soddisfacenti permettono al bambino di interiorizzare la base sicura e di sviluppare un senso di sicurezza interiore.</a:t>
            </a:r>
          </a:p>
        </p:txBody>
      </p:sp>
    </p:spTree>
    <p:extLst>
      <p:ext uri="{BB962C8B-B14F-4D97-AF65-F5344CB8AC3E}">
        <p14:creationId xmlns:p14="http://schemas.microsoft.com/office/powerpoint/2010/main" val="237074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eaLnBrk="1" hangingPunct="1"/>
            <a:fld id="{5AC16B99-9F05-40AD-AD4B-8FA4974B93D8}" type="slidenum">
              <a:rPr lang="en-US" sz="1300"/>
              <a:pPr algn="r" eaLnBrk="1" hangingPunct="1"/>
              <a:t>14</a:t>
            </a:fld>
            <a:endParaRPr lang="en-US" sz="1300"/>
          </a:p>
        </p:txBody>
      </p:sp>
      <p:sp>
        <p:nvSpPr>
          <p:cNvPr id="50179" name="Rectangle 2"/>
          <p:cNvSpPr>
            <a:spLocks noGrp="1" noRot="1" noChangeAspect="1" noChangeArrowheads="1" noTextEdit="1"/>
          </p:cNvSpPr>
          <p:nvPr>
            <p:ph type="sldImg"/>
          </p:nvPr>
        </p:nvSpPr>
        <p:spPr>
          <a:xfrm>
            <a:off x="992188" y="768350"/>
            <a:ext cx="5114925" cy="3836988"/>
          </a:xfrm>
          <a:ln/>
        </p:spPr>
      </p:sp>
      <p:sp>
        <p:nvSpPr>
          <p:cNvPr id="50180" name="Rectangle 3"/>
          <p:cNvSpPr>
            <a:spLocks noGrp="1" noChangeArrowheads="1"/>
          </p:cNvSpPr>
          <p:nvPr>
            <p:ph type="body" idx="1"/>
          </p:nvPr>
        </p:nvSpPr>
        <p:spPr>
          <a:noFill/>
          <a:ln/>
        </p:spPr>
        <p:txBody>
          <a:bodyPr/>
          <a:lstStyle/>
          <a:p>
            <a:r>
              <a:rPr lang="it-IT" dirty="0"/>
              <a:t>Molta parte dell’evoluzione del cervello è pre-programmata fin dal periodo prenatale. Anche dopo la nascita le cellule e le sinapsi cerebrali si producono e successivamente l’esperienza diventerà il principale motore della sopravvivenza delle cellule. </a:t>
            </a:r>
          </a:p>
          <a:p>
            <a:r>
              <a:rPr lang="it-IT" dirty="0"/>
              <a:t>In alcuni momenti critici dello sviluppo il bambino impara a fare determinate cose. Se non le impara in quel momento avrà grande difficoltà ad impararle dopo. </a:t>
            </a:r>
          </a:p>
          <a:p>
            <a:pPr eaLnBrk="1" hangingPunct="1"/>
            <a:endParaRPr lang="tr-TR" dirty="0"/>
          </a:p>
        </p:txBody>
      </p:sp>
    </p:spTree>
    <p:extLst>
      <p:ext uri="{BB962C8B-B14F-4D97-AF65-F5344CB8AC3E}">
        <p14:creationId xmlns:p14="http://schemas.microsoft.com/office/powerpoint/2010/main" val="353229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fr-FR" dirty="0"/>
              <a:t>. I primi anni costituiscono quindi una </a:t>
            </a:r>
            <a:r>
              <a:rPr lang="it-IT" altLang="fr-FR" b="1" dirty="0"/>
              <a:t>finestra di opportunità</a:t>
            </a:r>
            <a:r>
              <a:rPr lang="it-IT" altLang="fr-FR" dirty="0"/>
              <a:t> che non avrà eguali, in termini di efficacia e durata dell’effetto nel corso successivo della vita, e che quindi </a:t>
            </a:r>
            <a:r>
              <a:rPr lang="it-IT" altLang="fr-FR" b="1" dirty="0"/>
              <a:t>non può andare perduta</a:t>
            </a:r>
            <a:endParaRPr lang="fr-FR" altLang="fr-FR" dirty="0"/>
          </a:p>
        </p:txBody>
      </p:sp>
      <p:sp>
        <p:nvSpPr>
          <p:cNvPr id="819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879BB2-1BE0-4C9E-9CBB-B3EC72BC0013}" type="slidenum">
              <a:rPr lang="it-IT" altLang="fr-FR" smtClean="0">
                <a:latin typeface="Calibri" panose="020F0502020204030204" pitchFamily="34" charset="0"/>
              </a:rPr>
              <a:pPr/>
              <a:t>18</a:t>
            </a:fld>
            <a:endParaRPr lang="it-IT" altLang="fr-FR">
              <a:latin typeface="Calibri" panose="020F0502020204030204" pitchFamily="34" charset="0"/>
            </a:endParaRPr>
          </a:p>
        </p:txBody>
      </p:sp>
    </p:spTree>
    <p:extLst>
      <p:ext uri="{BB962C8B-B14F-4D97-AF65-F5344CB8AC3E}">
        <p14:creationId xmlns:p14="http://schemas.microsoft.com/office/powerpoint/2010/main" val="798984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118992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fr-FR"/>
              <a:t>Le  quattro R</a:t>
            </a:r>
          </a:p>
          <a:p>
            <a:pPr eaLnBrk="1" hangingPunct="1">
              <a:spcBef>
                <a:spcPct val="0"/>
              </a:spcBef>
            </a:pPr>
            <a:r>
              <a:rPr lang="it-IT" altLang="fr-FR">
                <a:solidFill>
                  <a:srgbClr val="0070C0"/>
                </a:solidFill>
              </a:rPr>
              <a:t>( metilazione del DNA e deacetilazione dell'istone ) </a:t>
            </a:r>
            <a:endParaRPr lang="it-IT" altLang="fr-FR"/>
          </a:p>
        </p:txBody>
      </p:sp>
      <p:sp>
        <p:nvSpPr>
          <p:cNvPr id="2150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9D1EE3-AFAB-4A88-BF74-C3FC52AD3060}" type="slidenum">
              <a:rPr lang="it-IT" altLang="fr-FR" smtClean="0"/>
              <a:pPr>
                <a:spcBef>
                  <a:spcPct val="0"/>
                </a:spcBef>
              </a:pPr>
              <a:t>21</a:t>
            </a:fld>
            <a:endParaRPr lang="it-IT" altLang="fr-FR"/>
          </a:p>
        </p:txBody>
      </p:sp>
    </p:spTree>
    <p:extLst>
      <p:ext uri="{BB962C8B-B14F-4D97-AF65-F5344CB8AC3E}">
        <p14:creationId xmlns:p14="http://schemas.microsoft.com/office/powerpoint/2010/main" val="389759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8" name="Titolo 7"/>
          <p:cNvSpPr>
            <a:spLocks noGrp="1"/>
          </p:cNvSpPr>
          <p:nvPr>
            <p:ph type="ctrTitle"/>
          </p:nvPr>
        </p:nvSpPr>
        <p:spPr>
          <a:xfrm>
            <a:off x="2286000" y="3124200"/>
            <a:ext cx="6172200" cy="1894362"/>
          </a:xfrm>
        </p:spPr>
        <p:txBody>
          <a:bodyPr/>
          <a:lstStyle>
            <a:lvl1pPr>
              <a:defRPr b="1"/>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7764621" y="1174097"/>
            <a:ext cx="2286000" cy="381000"/>
          </a:xfrm>
        </p:spPr>
        <p:txBody>
          <a:bodyPr/>
          <a:lstStyle/>
          <a:p>
            <a:fld id="{0023884E-2D06-419B-BAC7-26FC81193619}" type="datetimeFigureOut">
              <a:rPr lang="it-IT" smtClean="0"/>
              <a:pPr/>
              <a:t>04/05/2023</a:t>
            </a:fld>
            <a:endParaRPr lang="it-IT"/>
          </a:p>
        </p:txBody>
      </p:sp>
      <p:sp>
        <p:nvSpPr>
          <p:cNvPr id="17" name="Segnaposto piè di pagina 16"/>
          <p:cNvSpPr>
            <a:spLocks noGrp="1"/>
          </p:cNvSpPr>
          <p:nvPr>
            <p:ph type="ftr" sz="quarter" idx="11"/>
          </p:nvPr>
        </p:nvSpPr>
        <p:spPr bwMode="auto">
          <a:xfrm rot="5400000">
            <a:off x="7077269" y="4181669"/>
            <a:ext cx="3657600" cy="384048"/>
          </a:xfrm>
        </p:spPr>
        <p:txBody>
          <a:bodyPr/>
          <a:lstStyle/>
          <a:p>
            <a:endParaRPr lang="it-IT"/>
          </a:p>
        </p:txBody>
      </p:sp>
      <p:sp>
        <p:nvSpPr>
          <p:cNvPr id="10" name="Rettango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tango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ttore 1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ttore 1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ttore 1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tango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egnaposto numero diapositiva 28"/>
          <p:cNvSpPr>
            <a:spLocks noGrp="1"/>
          </p:cNvSpPr>
          <p:nvPr>
            <p:ph type="sldNum" sz="quarter" idx="12"/>
          </p:nvPr>
        </p:nvSpPr>
        <p:spPr bwMode="auto">
          <a:xfrm>
            <a:off x="1325544" y="4928702"/>
            <a:ext cx="609600" cy="517524"/>
          </a:xfrm>
        </p:spPr>
        <p:txBody>
          <a:bodyPr/>
          <a:lstStyle/>
          <a:p>
            <a:fld id="{9A2F5DAB-5596-4579-BEF1-5772107A636A}"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0023884E-2D06-419B-BAC7-26FC81193619}" type="datetimeFigureOut">
              <a:rPr lang="it-IT" smtClean="0"/>
              <a:pPr/>
              <a:t>04/05/2023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2F5DAB-5596-4579-BEF1-5772107A636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0023884E-2D06-419B-BAC7-26FC81193619}" type="datetimeFigureOut">
              <a:rPr lang="it-IT" smtClean="0"/>
              <a:pPr/>
              <a:t>04/05/2023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2F5DAB-5596-4579-BEF1-5772107A636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grafico 2"/>
          <p:cNvSpPr>
            <a:spLocks noGrp="1"/>
          </p:cNvSpPr>
          <p:nvPr>
            <p:ph type="chart" idx="1"/>
          </p:nvPr>
        </p:nvSpPr>
        <p:spPr>
          <a:xfrm>
            <a:off x="457200" y="1600200"/>
            <a:ext cx="8229600" cy="4525963"/>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C242CB-0A67-4053-922A-DA871F2B48C5}" type="slidenum">
              <a:rPr lang="it-IT"/>
              <a:pPr>
                <a:defRPr/>
              </a:pPr>
              <a:t>‹N›</a:t>
            </a:fld>
            <a:endParaRPr lang="it-IT"/>
          </a:p>
        </p:txBody>
      </p:sp>
    </p:spTree>
    <p:extLst>
      <p:ext uri="{BB962C8B-B14F-4D97-AF65-F5344CB8AC3E}">
        <p14:creationId xmlns:p14="http://schemas.microsoft.com/office/powerpoint/2010/main" val="136077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8" name="Segnaposto contenuto 7"/>
          <p:cNvSpPr>
            <a:spLocks noGrp="1"/>
          </p:cNvSpPr>
          <p:nvPr>
            <p:ph sz="quarter" idx="1"/>
          </p:nvPr>
        </p:nvSpPr>
        <p:spPr>
          <a:xfrm>
            <a:off x="457200" y="1600200"/>
            <a:ext cx="7467600" cy="487375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4"/>
          </p:nvPr>
        </p:nvSpPr>
        <p:spPr/>
        <p:txBody>
          <a:bodyPr rtlCol="0"/>
          <a:lstStyle/>
          <a:p>
            <a:fld id="{0023884E-2D06-419B-BAC7-26FC81193619}" type="datetimeFigureOut">
              <a:rPr lang="it-IT" smtClean="0"/>
              <a:pPr/>
              <a:t>04/05/2023</a:t>
            </a:fld>
            <a:endParaRPr lang="it-IT"/>
          </a:p>
        </p:txBody>
      </p:sp>
      <p:sp>
        <p:nvSpPr>
          <p:cNvPr id="9" name="Segnaposto numero diapositiva 8"/>
          <p:cNvSpPr>
            <a:spLocks noGrp="1"/>
          </p:cNvSpPr>
          <p:nvPr>
            <p:ph type="sldNum" sz="quarter" idx="15"/>
          </p:nvPr>
        </p:nvSpPr>
        <p:spPr/>
        <p:txBody>
          <a:bodyPr rtlCol="0"/>
          <a:lstStyle/>
          <a:p>
            <a:fld id="{9A2F5DAB-5596-4579-BEF1-5772107A636A}" type="slidenum">
              <a:rPr lang="it-IT" smtClean="0"/>
              <a:pPr/>
              <a:t>‹N›</a:t>
            </a:fld>
            <a:endParaRPr lang="it-IT"/>
          </a:p>
        </p:txBody>
      </p:sp>
      <p:sp>
        <p:nvSpPr>
          <p:cNvPr id="10" name="Segnaposto piè di pagina 9"/>
          <p:cNvSpPr>
            <a:spLocks noGrp="1"/>
          </p:cNvSpPr>
          <p:nvPr>
            <p:ph type="ftr" sz="quarter" idx="16"/>
          </p:nvPr>
        </p:nvSpPr>
        <p:spPr/>
        <p:txBody>
          <a:bodyPr rtlCol="0"/>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bwMode="auto">
          <a:xfrm rot="5400000">
            <a:off x="7763256" y="1170432"/>
            <a:ext cx="2286000" cy="381000"/>
          </a:xfrm>
        </p:spPr>
        <p:txBody>
          <a:bodyPr/>
          <a:lstStyle/>
          <a:p>
            <a:fld id="{0023884E-2D06-419B-BAC7-26FC81193619}" type="datetimeFigureOut">
              <a:rPr lang="it-IT" smtClean="0"/>
              <a:pPr/>
              <a:t>04/05/2023</a:t>
            </a:fld>
            <a:endParaRPr lang="it-IT"/>
          </a:p>
        </p:txBody>
      </p:sp>
      <p:sp>
        <p:nvSpPr>
          <p:cNvPr id="5" name="Segnaposto piè di pagina 4"/>
          <p:cNvSpPr>
            <a:spLocks noGrp="1"/>
          </p:cNvSpPr>
          <p:nvPr>
            <p:ph type="ftr" sz="quarter" idx="11"/>
          </p:nvPr>
        </p:nvSpPr>
        <p:spPr bwMode="auto">
          <a:xfrm rot="5400000">
            <a:off x="7077456" y="4178808"/>
            <a:ext cx="3657600" cy="384048"/>
          </a:xfrm>
        </p:spPr>
        <p:txBody>
          <a:bodyPr/>
          <a:lstStyle/>
          <a:p>
            <a:endParaRPr lang="it-IT"/>
          </a:p>
        </p:txBody>
      </p:sp>
      <p:sp>
        <p:nvSpPr>
          <p:cNvPr id="9" name="Rettango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ttore 1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ango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ttore 1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numero diapositiva 5"/>
          <p:cNvSpPr>
            <a:spLocks noGrp="1"/>
          </p:cNvSpPr>
          <p:nvPr>
            <p:ph type="sldNum" sz="quarter" idx="12"/>
          </p:nvPr>
        </p:nvSpPr>
        <p:spPr bwMode="auto">
          <a:xfrm>
            <a:off x="1340616" y="4928702"/>
            <a:ext cx="609600" cy="517524"/>
          </a:xfrm>
        </p:spPr>
        <p:txBody>
          <a:bodyPr/>
          <a:lstStyle/>
          <a:p>
            <a:fld id="{9A2F5DAB-5596-4579-BEF1-5772107A636A}"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fld id="{0023884E-2D06-419B-BAC7-26FC81193619}" type="datetimeFigureOut">
              <a:rPr lang="it-IT" smtClean="0"/>
              <a:pPr/>
              <a:t>04/05/2023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2F5DAB-5596-4579-BEF1-5772107A636A}" type="slidenum">
              <a:rPr lang="it-IT" smtClean="0"/>
              <a:pPr/>
              <a:t>‹N›</a:t>
            </a:fld>
            <a:endParaRPr lang="it-IT"/>
          </a:p>
        </p:txBody>
      </p:sp>
      <p:sp>
        <p:nvSpPr>
          <p:cNvPr id="9" name="Segnaposto contenuto 8"/>
          <p:cNvSpPr>
            <a:spLocks noGrp="1"/>
          </p:cNvSpPr>
          <p:nvPr>
            <p:ph sz="quarter" idx="1"/>
          </p:nvPr>
        </p:nvSpPr>
        <p:spPr>
          <a:xfrm>
            <a:off x="457200" y="1600200"/>
            <a:ext cx="36576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4270248" y="1600200"/>
            <a:ext cx="36576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nchor="b"/>
          <a:lstStyle>
            <a:lvl1pPr>
              <a:defRPr/>
            </a:lvl1pPr>
          </a:lstStyle>
          <a:p>
            <a:r>
              <a:rPr kumimoji="0" lang="it-IT"/>
              <a:t>Fare clic per modificare lo stile del titolo</a:t>
            </a:r>
            <a:endParaRPr kumimoji="0" lang="en-US"/>
          </a:p>
        </p:txBody>
      </p:sp>
      <p:sp>
        <p:nvSpPr>
          <p:cNvPr id="7" name="Segnaposto data 6"/>
          <p:cNvSpPr>
            <a:spLocks noGrp="1"/>
          </p:cNvSpPr>
          <p:nvPr>
            <p:ph type="dt" sz="half" idx="10"/>
          </p:nvPr>
        </p:nvSpPr>
        <p:spPr/>
        <p:txBody>
          <a:bodyPr/>
          <a:lstStyle/>
          <a:p>
            <a:fld id="{0023884E-2D06-419B-BAC7-26FC81193619}" type="datetimeFigureOut">
              <a:rPr lang="it-IT" smtClean="0"/>
              <a:pPr/>
              <a:t>04/05/2023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A2F5DAB-5596-4579-BEF1-5772107A636A}" type="slidenum">
              <a:rPr lang="it-IT" smtClean="0"/>
              <a:pPr/>
              <a:t>‹N›</a:t>
            </a:fld>
            <a:endParaRPr lang="it-IT"/>
          </a:p>
        </p:txBody>
      </p:sp>
      <p:sp>
        <p:nvSpPr>
          <p:cNvPr id="11" name="Segnaposto contenuto 10"/>
          <p:cNvSpPr>
            <a:spLocks noGrp="1"/>
          </p:cNvSpPr>
          <p:nvPr>
            <p:ph sz="quarter" idx="2"/>
          </p:nvPr>
        </p:nvSpPr>
        <p:spPr>
          <a:xfrm>
            <a:off x="457200" y="2362200"/>
            <a:ext cx="3657600" cy="38862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4371975" y="2362200"/>
            <a:ext cx="3657600" cy="38862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a:t>Fare clic per modificare stili del testo dello schema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6" name="Segnaposto data 5"/>
          <p:cNvSpPr>
            <a:spLocks noGrp="1"/>
          </p:cNvSpPr>
          <p:nvPr>
            <p:ph type="dt" sz="half" idx="10"/>
          </p:nvPr>
        </p:nvSpPr>
        <p:spPr/>
        <p:txBody>
          <a:bodyPr rtlCol="0"/>
          <a:lstStyle/>
          <a:p>
            <a:fld id="{0023884E-2D06-419B-BAC7-26FC81193619}" type="datetimeFigureOut">
              <a:rPr lang="it-IT" smtClean="0"/>
              <a:pPr/>
              <a:t>04/05/2023</a:t>
            </a:fld>
            <a:endParaRPr lang="it-IT"/>
          </a:p>
        </p:txBody>
      </p:sp>
      <p:sp>
        <p:nvSpPr>
          <p:cNvPr id="7" name="Segnaposto numero diapositiva 6"/>
          <p:cNvSpPr>
            <a:spLocks noGrp="1"/>
          </p:cNvSpPr>
          <p:nvPr>
            <p:ph type="sldNum" sz="quarter" idx="11"/>
          </p:nvPr>
        </p:nvSpPr>
        <p:spPr/>
        <p:txBody>
          <a:bodyPr rtlCol="0"/>
          <a:lstStyle/>
          <a:p>
            <a:fld id="{9A2F5DAB-5596-4579-BEF1-5772107A636A}" type="slidenum">
              <a:rPr lang="it-IT" smtClean="0"/>
              <a:pPr/>
              <a:t>‹N›</a:t>
            </a:fld>
            <a:endParaRPr lang="it-IT"/>
          </a:p>
        </p:txBody>
      </p:sp>
      <p:sp>
        <p:nvSpPr>
          <p:cNvPr id="8" name="Segnaposto piè di pagina 7"/>
          <p:cNvSpPr>
            <a:spLocks noGrp="1"/>
          </p:cNvSpPr>
          <p:nvPr>
            <p:ph type="ftr" sz="quarter" idx="12"/>
          </p:nvPr>
        </p:nvSpPr>
        <p:spPr/>
        <p:txBody>
          <a:bodyPr rtlCol="0"/>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023884E-2D06-419B-BAC7-26FC81193619}" type="datetimeFigureOut">
              <a:rPr lang="it-IT" smtClean="0"/>
              <a:pPr/>
              <a:t>04/05/2023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A2F5DAB-5596-4579-BEF1-5772107A636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o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8"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ttore 1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ttore 1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tango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egnaposto contenuto 17"/>
          <p:cNvSpPr>
            <a:spLocks noGrp="1"/>
          </p:cNvSpPr>
          <p:nvPr>
            <p:ph sz="quarter" idx="1"/>
          </p:nvPr>
        </p:nvSpPr>
        <p:spPr>
          <a:xfrm>
            <a:off x="304800" y="274320"/>
            <a:ext cx="5638800" cy="6327648"/>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1" name="Segnaposto data 20"/>
          <p:cNvSpPr>
            <a:spLocks noGrp="1"/>
          </p:cNvSpPr>
          <p:nvPr>
            <p:ph type="dt" sz="half" idx="14"/>
          </p:nvPr>
        </p:nvSpPr>
        <p:spPr/>
        <p:txBody>
          <a:bodyPr rtlCol="0"/>
          <a:lstStyle/>
          <a:p>
            <a:fld id="{0023884E-2D06-419B-BAC7-26FC81193619}" type="datetimeFigureOut">
              <a:rPr lang="it-IT" smtClean="0"/>
              <a:pPr/>
              <a:t>04/05/2023</a:t>
            </a:fld>
            <a:endParaRPr lang="it-IT"/>
          </a:p>
        </p:txBody>
      </p:sp>
      <p:sp>
        <p:nvSpPr>
          <p:cNvPr id="22" name="Segnaposto numero diapositiva 21"/>
          <p:cNvSpPr>
            <a:spLocks noGrp="1"/>
          </p:cNvSpPr>
          <p:nvPr>
            <p:ph type="sldNum" sz="quarter" idx="15"/>
          </p:nvPr>
        </p:nvSpPr>
        <p:spPr/>
        <p:txBody>
          <a:bodyPr rtlCol="0"/>
          <a:lstStyle/>
          <a:p>
            <a:fld id="{9A2F5DAB-5596-4579-BEF1-5772107A636A}" type="slidenum">
              <a:rPr lang="it-IT" smtClean="0"/>
              <a:pPr/>
              <a:t>‹N›</a:t>
            </a:fld>
            <a:endParaRPr lang="it-IT"/>
          </a:p>
        </p:txBody>
      </p:sp>
      <p:sp>
        <p:nvSpPr>
          <p:cNvPr id="23" name="Segnaposto piè di pagina 22"/>
          <p:cNvSpPr>
            <a:spLocks noGrp="1"/>
          </p:cNvSpPr>
          <p:nvPr>
            <p:ph type="ftr" sz="quarter" idx="16"/>
          </p:nvPr>
        </p:nvSpPr>
        <p:spPr/>
        <p:txBody>
          <a:bodyPr rtlCol="0"/>
          <a:lstStyle/>
          <a:p>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olo 1"/>
          <p:cNvSpPr>
            <a:spLocks noGrp="1"/>
          </p:cNvSpPr>
          <p:nvPr>
            <p:ph type="title"/>
          </p:nvPr>
        </p:nvSpPr>
        <p:spPr>
          <a:xfrm rot="5400000">
            <a:off x="3350133" y="3200400"/>
            <a:ext cx="6309360" cy="457200"/>
          </a:xfrm>
        </p:spPr>
        <p:txBody>
          <a:bodyPr anchor="b"/>
          <a:lstStyle>
            <a:lvl1pPr algn="l">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a:t>Fare clic sull'icona per inserire un'immagine</a:t>
            </a:r>
            <a:endParaRPr kumimoji="0" lang="en-US"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10" name="Connettore 1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tango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ttore 1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ttore 1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egnaposto data 16"/>
          <p:cNvSpPr>
            <a:spLocks noGrp="1"/>
          </p:cNvSpPr>
          <p:nvPr>
            <p:ph type="dt" sz="half" idx="10"/>
          </p:nvPr>
        </p:nvSpPr>
        <p:spPr/>
        <p:txBody>
          <a:bodyPr rtlCol="0"/>
          <a:lstStyle/>
          <a:p>
            <a:fld id="{0023884E-2D06-419B-BAC7-26FC81193619}" type="datetimeFigureOut">
              <a:rPr lang="it-IT" smtClean="0"/>
              <a:pPr/>
              <a:t>04/05/2023</a:t>
            </a:fld>
            <a:endParaRPr lang="it-IT"/>
          </a:p>
        </p:txBody>
      </p:sp>
      <p:sp>
        <p:nvSpPr>
          <p:cNvPr id="18" name="Segnaposto numero diapositiva 17"/>
          <p:cNvSpPr>
            <a:spLocks noGrp="1"/>
          </p:cNvSpPr>
          <p:nvPr>
            <p:ph type="sldNum" sz="quarter" idx="11"/>
          </p:nvPr>
        </p:nvSpPr>
        <p:spPr/>
        <p:txBody>
          <a:bodyPr rtlCol="0"/>
          <a:lstStyle/>
          <a:p>
            <a:fld id="{9A2F5DAB-5596-4579-BEF1-5772107A636A}" type="slidenum">
              <a:rPr lang="it-IT" smtClean="0"/>
              <a:pPr/>
              <a:t>‹N›</a:t>
            </a:fld>
            <a:endParaRPr lang="it-IT"/>
          </a:p>
        </p:txBody>
      </p:sp>
      <p:sp>
        <p:nvSpPr>
          <p:cNvPr id="21" name="Segnaposto piè di pagina 20"/>
          <p:cNvSpPr>
            <a:spLocks noGrp="1"/>
          </p:cNvSpPr>
          <p:nvPr>
            <p:ph type="ftr" sz="quarter" idx="12"/>
          </p:nvPr>
        </p:nvSpPr>
        <p:spPr/>
        <p:txBody>
          <a:bodyPr rtlCol="0"/>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023884E-2D06-419B-BAC7-26FC81193619}" type="datetimeFigureOut">
              <a:rPr lang="it-IT" smtClean="0"/>
              <a:pPr/>
              <a:t>04/05/2023</a:t>
            </a:fld>
            <a:endParaRPr lang="it-IT"/>
          </a:p>
        </p:txBody>
      </p:sp>
      <p:sp>
        <p:nvSpPr>
          <p:cNvPr id="3" name="Segnaposto piè di pagina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egnaposto numero diapositiva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A2F5DAB-5596-4579-BEF1-5772107A636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29.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15.xml"/><Relationship Id="rId7" Type="http://schemas.openxmlformats.org/officeDocument/2006/relationships/image" Target="../media/image33.e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image" Target="../media/image7.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AF7F9218-6298-395F-4C7F-618375775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610" y="0"/>
            <a:ext cx="4850780" cy="6858000"/>
          </a:xfrm>
          <a:prstGeom prst="rect">
            <a:avLst/>
          </a:prstGeom>
        </p:spPr>
      </p:pic>
    </p:spTree>
    <p:extLst>
      <p:ext uri="{BB962C8B-B14F-4D97-AF65-F5344CB8AC3E}">
        <p14:creationId xmlns:p14="http://schemas.microsoft.com/office/powerpoint/2010/main" val="2703237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214313" y="404664"/>
            <a:ext cx="8750300" cy="2230586"/>
          </a:xfrm>
        </p:spPr>
        <p:txBody>
          <a:bodyPr/>
          <a:lstStyle/>
          <a:p>
            <a:r>
              <a:rPr lang="it-IT" sz="2800" dirty="0">
                <a:solidFill>
                  <a:srgbClr val="C00000"/>
                </a:solidFill>
              </a:rPr>
              <a:t>La presenza e le parole del genitore in una terapia intensiva neonatale migliorano l’atteggiamento del genitore verso il bambino, e stimolano il bambino nello sviluppo del proprio linguaggio</a:t>
            </a:r>
          </a:p>
        </p:txBody>
      </p:sp>
      <p:sp>
        <p:nvSpPr>
          <p:cNvPr id="23555" name="Segnaposto contenuto 2"/>
          <p:cNvSpPr>
            <a:spLocks noGrp="1"/>
          </p:cNvSpPr>
          <p:nvPr>
            <p:ph sz="quarter" idx="1"/>
          </p:nvPr>
        </p:nvSpPr>
        <p:spPr>
          <a:xfrm>
            <a:off x="323528" y="2492896"/>
            <a:ext cx="8607425" cy="4221088"/>
          </a:xfrm>
        </p:spPr>
        <p:txBody>
          <a:bodyPr/>
          <a:lstStyle/>
          <a:p>
            <a:pPr>
              <a:buFontTx/>
              <a:buNone/>
            </a:pPr>
            <a:r>
              <a:rPr lang="it-IT" sz="2400" dirty="0"/>
              <a:t>Studio prospettico di coorte su trentasei neonati </a:t>
            </a:r>
            <a:r>
              <a:rPr lang="it-IT" sz="2400" dirty="0" err="1"/>
              <a:t>pretermine</a:t>
            </a:r>
            <a:r>
              <a:rPr lang="it-IT" sz="2400" dirty="0"/>
              <a:t> nati alla 25-29 settimana di gestazione</a:t>
            </a:r>
          </a:p>
          <a:p>
            <a:pPr>
              <a:buFontTx/>
              <a:buNone/>
            </a:pPr>
            <a:r>
              <a:rPr lang="it-IT" sz="2400" dirty="0"/>
              <a:t>L’esposizione  alle parole dei </a:t>
            </a:r>
            <a:r>
              <a:rPr lang="it-IT" sz="2400" b="1" dirty="0"/>
              <a:t>genitori</a:t>
            </a:r>
            <a:r>
              <a:rPr lang="it-IT" sz="2400" dirty="0"/>
              <a:t> (confronto con le </a:t>
            </a:r>
            <a:r>
              <a:rPr lang="it-IT" sz="2400" b="1" dirty="0"/>
              <a:t>infermiere</a:t>
            </a:r>
            <a:r>
              <a:rPr lang="it-IT" sz="2400" dirty="0"/>
              <a:t>) era un forte </a:t>
            </a:r>
            <a:r>
              <a:rPr lang="it-IT" sz="2400" dirty="0" err="1"/>
              <a:t>predittore</a:t>
            </a:r>
            <a:r>
              <a:rPr lang="it-IT" sz="2400" dirty="0"/>
              <a:t> della comparsa  precoce delle prime </a:t>
            </a:r>
            <a:r>
              <a:rPr lang="it-IT" sz="2400" b="1" dirty="0"/>
              <a:t>vocalizzazioni (otto settimane prima dell’atteso)</a:t>
            </a:r>
            <a:r>
              <a:rPr lang="it-IT" sz="2400" dirty="0"/>
              <a:t>, e del </a:t>
            </a:r>
            <a:r>
              <a:rPr lang="it-IT" sz="2400" b="1" dirty="0"/>
              <a:t>maggiore scambio di vocalizzazioni </a:t>
            </a:r>
            <a:r>
              <a:rPr lang="it-IT" sz="2400" dirty="0"/>
              <a:t>rilevato a 36 settimane</a:t>
            </a:r>
          </a:p>
          <a:p>
            <a:endParaRPr lang="it-IT" sz="2400" dirty="0"/>
          </a:p>
          <a:p>
            <a:pPr>
              <a:buFontTx/>
              <a:buNone/>
            </a:pPr>
            <a:r>
              <a:rPr lang="it-IT" sz="1600" i="1" dirty="0" err="1"/>
              <a:t>CaskeyM</a:t>
            </a:r>
            <a:r>
              <a:rPr lang="it-IT" sz="1600" i="1" dirty="0"/>
              <a:t> , </a:t>
            </a:r>
            <a:r>
              <a:rPr lang="it-IT" sz="1600" i="1" dirty="0" err="1"/>
              <a:t>Stephens</a:t>
            </a:r>
            <a:r>
              <a:rPr lang="it-IT" sz="1600" i="1" dirty="0"/>
              <a:t> B, </a:t>
            </a:r>
            <a:r>
              <a:rPr lang="it-IT" sz="1600" i="1" dirty="0" err="1"/>
              <a:t>Tucker</a:t>
            </a:r>
            <a:r>
              <a:rPr lang="it-IT" sz="1600" i="1" dirty="0"/>
              <a:t> R and </a:t>
            </a:r>
            <a:r>
              <a:rPr lang="it-IT" sz="1600" i="1" dirty="0" err="1"/>
              <a:t>Vohr</a:t>
            </a:r>
            <a:r>
              <a:rPr lang="it-IT" sz="1600" i="1" dirty="0"/>
              <a:t> B. </a:t>
            </a:r>
            <a:r>
              <a:rPr lang="it-IT" sz="1600" i="1" dirty="0" err="1"/>
              <a:t>Importance</a:t>
            </a:r>
            <a:r>
              <a:rPr lang="it-IT" sz="1600" i="1" dirty="0"/>
              <a:t> </a:t>
            </a:r>
            <a:r>
              <a:rPr lang="it-IT" sz="1600" i="1" dirty="0" err="1"/>
              <a:t>of</a:t>
            </a:r>
            <a:r>
              <a:rPr lang="it-IT" sz="1600" i="1" dirty="0"/>
              <a:t> </a:t>
            </a:r>
            <a:r>
              <a:rPr lang="it-IT" sz="1600" i="1" dirty="0" err="1"/>
              <a:t>Parent</a:t>
            </a:r>
            <a:r>
              <a:rPr lang="it-IT" sz="1600" i="1" dirty="0"/>
              <a:t> Talk on the </a:t>
            </a:r>
            <a:r>
              <a:rPr lang="it-IT" sz="1600" i="1" dirty="0" err="1"/>
              <a:t>Development</a:t>
            </a:r>
            <a:r>
              <a:rPr lang="it-IT" sz="1600" i="1" dirty="0"/>
              <a:t> </a:t>
            </a:r>
            <a:r>
              <a:rPr lang="it-IT" sz="1600" i="1" dirty="0" err="1"/>
              <a:t>of</a:t>
            </a:r>
            <a:r>
              <a:rPr lang="it-IT" sz="1600" i="1" dirty="0"/>
              <a:t> </a:t>
            </a:r>
            <a:r>
              <a:rPr lang="it-IT" sz="1600" i="1" dirty="0" err="1"/>
              <a:t>Preterm</a:t>
            </a:r>
            <a:r>
              <a:rPr lang="it-IT" sz="1600" i="1" dirty="0"/>
              <a:t> </a:t>
            </a:r>
            <a:r>
              <a:rPr lang="it-IT" sz="1600" i="1" dirty="0" err="1"/>
              <a:t>Infant</a:t>
            </a:r>
            <a:r>
              <a:rPr lang="it-IT" sz="1600" i="1" dirty="0"/>
              <a:t> </a:t>
            </a:r>
            <a:r>
              <a:rPr lang="it-IT" sz="1600" i="1" dirty="0" err="1"/>
              <a:t>Vocalizations</a:t>
            </a:r>
            <a:r>
              <a:rPr lang="it-IT" sz="1600" i="1" dirty="0"/>
              <a:t>. </a:t>
            </a:r>
            <a:r>
              <a:rPr lang="it-IT" sz="1600" i="1" dirty="0" err="1"/>
              <a:t>Pediatrics</a:t>
            </a:r>
            <a:r>
              <a:rPr lang="it-IT" sz="1600" i="1" dirty="0"/>
              <a:t> 2011;128: 910–916</a:t>
            </a:r>
          </a:p>
          <a:p>
            <a:pPr>
              <a:buFontTx/>
              <a:buNone/>
            </a:pPr>
            <a:endParaRPr lang="it-IT" sz="1600" i="1" dirty="0"/>
          </a:p>
          <a:p>
            <a:endParaRPr lang="it-IT" sz="2400" dirty="0"/>
          </a:p>
          <a:p>
            <a:endParaRPr lang="it-IT" sz="2400" dirty="0"/>
          </a:p>
        </p:txBody>
      </p:sp>
      <p:sp>
        <p:nvSpPr>
          <p:cNvPr id="4" name="CasellaDiTesto 3"/>
          <p:cNvSpPr txBox="1"/>
          <p:nvPr/>
        </p:nvSpPr>
        <p:spPr>
          <a:xfrm>
            <a:off x="7092280" y="188640"/>
            <a:ext cx="1156086" cy="276999"/>
          </a:xfrm>
          <a:prstGeom prst="rect">
            <a:avLst/>
          </a:prstGeom>
          <a:noFill/>
        </p:spPr>
        <p:txBody>
          <a:bodyPr wrap="none" rtlCol="0">
            <a:spAutoFit/>
          </a:bodyPr>
          <a:lstStyle/>
          <a:p>
            <a:r>
              <a:rPr lang="it-IT" sz="1200" dirty="0">
                <a:solidFill>
                  <a:schemeClr val="bg1">
                    <a:lumMod val="50000"/>
                  </a:schemeClr>
                </a:solidFill>
              </a:rPr>
              <a:t>Benefici 26/38</a:t>
            </a:r>
          </a:p>
        </p:txBody>
      </p:sp>
      <p:pic>
        <p:nvPicPr>
          <p:cNvPr id="5" name="Picture 3"/>
          <p:cNvPicPr>
            <a:picLocks noChangeAspect="1" noChangeArrowheads="1"/>
          </p:cNvPicPr>
          <p:nvPr/>
        </p:nvPicPr>
        <p:blipFill>
          <a:blip r:embed="rId2" cstate="print"/>
          <a:srcRect t="-24466" b="-24466"/>
          <a:stretch>
            <a:fillRect/>
          </a:stretch>
        </p:blipFill>
        <p:spPr bwMode="auto">
          <a:xfrm>
            <a:off x="0" y="5630863"/>
            <a:ext cx="2233613" cy="1227137"/>
          </a:xfrm>
          <a:prstGeom prst="rect">
            <a:avLst/>
          </a:prstGeom>
          <a:noFill/>
          <a:ln w="9525">
            <a:noFill/>
            <a:round/>
            <a:headEnd/>
            <a:tailEnd/>
          </a:ln>
        </p:spPr>
      </p:pic>
    </p:spTree>
    <p:extLst>
      <p:ext uri="{BB962C8B-B14F-4D97-AF65-F5344CB8AC3E}">
        <p14:creationId xmlns:p14="http://schemas.microsoft.com/office/powerpoint/2010/main" val="988124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4638"/>
            <a:ext cx="8640960" cy="2938338"/>
          </a:xfrm>
        </p:spPr>
        <p:txBody>
          <a:bodyPr>
            <a:noAutofit/>
          </a:bodyPr>
          <a:lstStyle/>
          <a:p>
            <a:r>
              <a:rPr lang="it-IT" sz="2400" b="1" dirty="0"/>
              <a:t>La musica fa crescere meglio i prematuri</a:t>
            </a:r>
            <a:r>
              <a:rPr lang="it-IT" sz="2400" dirty="0"/>
              <a:t/>
            </a:r>
            <a:br>
              <a:rPr lang="it-IT" sz="2400" dirty="0"/>
            </a:br>
            <a:r>
              <a:rPr lang="it-IT" sz="2400" dirty="0"/>
              <a:t>le canzoni, cantate o anche suonate con gli strumenti, hanno effetti positivi:riducono lo stress, migliorano il sonno, rallentano il battito cardiaco e il respiro, Migliorano la suzione e ne favoriscono lo sviluppo, favoriscono il </a:t>
            </a:r>
            <a:r>
              <a:rPr lang="it-IT" sz="2400" dirty="0" err="1"/>
              <a:t>bonding</a:t>
            </a:r>
            <a:r>
              <a:rPr lang="it-IT" sz="2400" dirty="0"/>
              <a:t> e riducono l’ansia genitoriale.</a:t>
            </a:r>
          </a:p>
        </p:txBody>
      </p:sp>
      <p:pic>
        <p:nvPicPr>
          <p:cNvPr id="237570" name="Picture 2" descr="http://wwwansa.it/webimages/foto_large/2012/10/4/ae3c91897dcd5b134ddbb19a31449fc8.jpg"/>
          <p:cNvPicPr>
            <a:picLocks noChangeAspect="1" noChangeArrowheads="1"/>
          </p:cNvPicPr>
          <p:nvPr/>
        </p:nvPicPr>
        <p:blipFill>
          <a:blip r:embed="rId2" cstate="print"/>
          <a:srcRect/>
          <a:stretch>
            <a:fillRect/>
          </a:stretch>
        </p:blipFill>
        <p:spPr bwMode="auto">
          <a:xfrm>
            <a:off x="4139952" y="3340790"/>
            <a:ext cx="4778896" cy="3225755"/>
          </a:xfrm>
          <a:prstGeom prst="rect">
            <a:avLst/>
          </a:prstGeom>
          <a:noFill/>
        </p:spPr>
      </p:pic>
      <p:sp>
        <p:nvSpPr>
          <p:cNvPr id="5" name="Rettangolo 4"/>
          <p:cNvSpPr/>
          <p:nvPr/>
        </p:nvSpPr>
        <p:spPr>
          <a:xfrm>
            <a:off x="251520" y="3501008"/>
            <a:ext cx="3528392" cy="3139321"/>
          </a:xfrm>
          <a:prstGeom prst="rect">
            <a:avLst/>
          </a:prstGeom>
        </p:spPr>
        <p:txBody>
          <a:bodyPr wrap="square">
            <a:spAutoFit/>
          </a:bodyPr>
          <a:lstStyle/>
          <a:p>
            <a:pPr fontAlgn="base"/>
            <a:r>
              <a:rPr lang="it-IT" dirty="0"/>
              <a:t>La ricerca e' stata condotta per due anni in 11 ospedali ed e' unica nel suo genere per durata e numero di </a:t>
            </a:r>
            <a:r>
              <a:rPr lang="it-IT" dirty="0" err="1"/>
              <a:t>pretermine</a:t>
            </a:r>
            <a:r>
              <a:rPr lang="it-IT" dirty="0"/>
              <a:t> coinvolti, 272 in tutto. </a:t>
            </a:r>
          </a:p>
          <a:p>
            <a:pPr fontAlgn="base"/>
            <a:r>
              <a:rPr lang="it-IT" i="1" dirty="0" err="1"/>
              <a:t>Loewy</a:t>
            </a:r>
            <a:r>
              <a:rPr lang="it-IT" i="1" dirty="0"/>
              <a:t> J.</a:t>
            </a:r>
            <a:r>
              <a:rPr lang="en-US" b="1" i="1" dirty="0"/>
              <a:t>The Effects of Music Therapy on Vital Signs, Feeding, and Sleep in Premature Infants</a:t>
            </a:r>
          </a:p>
          <a:p>
            <a:r>
              <a:rPr lang="en-US" i="1" dirty="0"/>
              <a:t>PEDIATRICS ,131,5, May 2013</a:t>
            </a:r>
            <a:endParaRPr lang="it-IT" i="1" dirty="0"/>
          </a:p>
        </p:txBody>
      </p:sp>
    </p:spTree>
    <p:extLst>
      <p:ext uri="{BB962C8B-B14F-4D97-AF65-F5344CB8AC3E}">
        <p14:creationId xmlns:p14="http://schemas.microsoft.com/office/powerpoint/2010/main" val="627881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5" name="Rectangle 3"/>
          <p:cNvSpPr>
            <a:spLocks noGrp="1" noChangeArrowheads="1"/>
          </p:cNvSpPr>
          <p:nvPr>
            <p:ph type="body" idx="1"/>
          </p:nvPr>
        </p:nvSpPr>
        <p:spPr>
          <a:xfrm>
            <a:off x="468313" y="2060575"/>
            <a:ext cx="3246437" cy="4114800"/>
          </a:xfrm>
        </p:spPr>
        <p:txBody>
          <a:bodyPr/>
          <a:lstStyle/>
          <a:p>
            <a:pPr marL="0" indent="0">
              <a:lnSpc>
                <a:spcPct val="90000"/>
              </a:lnSpc>
              <a:defRPr/>
            </a:pPr>
            <a:r>
              <a:rPr lang="it-IT" sz="2800" dirty="0">
                <a:solidFill>
                  <a:srgbClr val="002060"/>
                </a:solidFill>
                <a:latin typeface="+mj-lt"/>
              </a:rPr>
              <a:t> Ricerca e mantenimento del contatto o della prossimità con un individuo specifico che diviene la figura di attaccamento</a:t>
            </a:r>
          </a:p>
          <a:p>
            <a:pPr marL="0" indent="0">
              <a:lnSpc>
                <a:spcPct val="90000"/>
              </a:lnSpc>
              <a:buFontTx/>
              <a:buNone/>
              <a:defRPr/>
            </a:pPr>
            <a:endParaRPr lang="it-IT" sz="2800" dirty="0">
              <a:solidFill>
                <a:srgbClr val="002060"/>
              </a:solidFill>
              <a:latin typeface="+mj-lt"/>
            </a:endParaRPr>
          </a:p>
        </p:txBody>
      </p:sp>
      <p:sp>
        <p:nvSpPr>
          <p:cNvPr id="25603" name="Rectangle 4"/>
          <p:cNvSpPr>
            <a:spLocks noChangeArrowheads="1"/>
          </p:cNvSpPr>
          <p:nvPr/>
        </p:nvSpPr>
        <p:spPr bwMode="auto">
          <a:xfrm>
            <a:off x="4483100" y="3186113"/>
            <a:ext cx="179388" cy="487362"/>
          </a:xfrm>
          <a:prstGeom prst="rect">
            <a:avLst/>
          </a:prstGeom>
          <a:noFill/>
          <a:ln w="9525" algn="ctr">
            <a:noFill/>
            <a:miter lim="800000"/>
            <a:headEnd/>
            <a:tailEnd/>
          </a:ln>
        </p:spPr>
        <p:txBody>
          <a:bodyPr wrap="none" lIns="0" tIns="0" rIns="0" bIns="0">
            <a:spAutoFit/>
          </a:bodyPr>
          <a:lstStyle/>
          <a:p>
            <a:pPr>
              <a:spcBef>
                <a:spcPct val="20000"/>
              </a:spcBef>
              <a:buClr>
                <a:schemeClr val="folHlink"/>
              </a:buClr>
              <a:buSzPct val="60000"/>
              <a:buFont typeface="Wingdings" pitchFamily="2" charset="2"/>
              <a:buChar char="n"/>
            </a:pPr>
            <a:endParaRPr lang="it-IT" sz="3200">
              <a:latin typeface="Tahoma" pitchFamily="34" charset="0"/>
            </a:endParaRPr>
          </a:p>
        </p:txBody>
      </p:sp>
      <p:sp>
        <p:nvSpPr>
          <p:cNvPr id="25604" name="Rectangle 5"/>
          <p:cNvSpPr>
            <a:spLocks noChangeArrowheads="1"/>
          </p:cNvSpPr>
          <p:nvPr/>
        </p:nvSpPr>
        <p:spPr bwMode="auto">
          <a:xfrm>
            <a:off x="4483100" y="3186113"/>
            <a:ext cx="179388" cy="487362"/>
          </a:xfrm>
          <a:prstGeom prst="rect">
            <a:avLst/>
          </a:prstGeom>
          <a:noFill/>
          <a:ln w="9525" algn="ctr">
            <a:noFill/>
            <a:miter lim="800000"/>
            <a:headEnd/>
            <a:tailEnd/>
          </a:ln>
        </p:spPr>
        <p:txBody>
          <a:bodyPr wrap="none" lIns="0" tIns="0" rIns="0" bIns="0">
            <a:spAutoFit/>
          </a:bodyPr>
          <a:lstStyle/>
          <a:p>
            <a:pPr>
              <a:spcBef>
                <a:spcPct val="20000"/>
              </a:spcBef>
              <a:buClr>
                <a:schemeClr val="folHlink"/>
              </a:buClr>
              <a:buSzPct val="60000"/>
              <a:buFont typeface="Wingdings" pitchFamily="2" charset="2"/>
              <a:buChar char="n"/>
            </a:pPr>
            <a:endParaRPr lang="it-IT" sz="3200">
              <a:latin typeface="Tahoma" pitchFamily="34" charset="0"/>
            </a:endParaRPr>
          </a:p>
        </p:txBody>
      </p:sp>
      <p:pic>
        <p:nvPicPr>
          <p:cNvPr id="25605" name="Picture 6"/>
          <p:cNvPicPr>
            <a:picLocks noChangeAspect="1" noChangeArrowheads="1"/>
          </p:cNvPicPr>
          <p:nvPr/>
        </p:nvPicPr>
        <p:blipFill>
          <a:blip r:embed="rId3" cstate="print"/>
          <a:srcRect/>
          <a:stretch>
            <a:fillRect/>
          </a:stretch>
        </p:blipFill>
        <p:spPr bwMode="auto">
          <a:xfrm>
            <a:off x="6072188" y="1857375"/>
            <a:ext cx="2466975" cy="1847850"/>
          </a:xfrm>
          <a:prstGeom prst="rect">
            <a:avLst/>
          </a:prstGeom>
          <a:noFill/>
          <a:ln w="9525" algn="ctr">
            <a:noFill/>
            <a:miter lim="800000"/>
            <a:headEnd/>
            <a:tailEnd/>
          </a:ln>
        </p:spPr>
      </p:pic>
      <p:pic>
        <p:nvPicPr>
          <p:cNvPr id="25606" name="Picture 7"/>
          <p:cNvPicPr>
            <a:picLocks noChangeAspect="1" noChangeArrowheads="1"/>
          </p:cNvPicPr>
          <p:nvPr/>
        </p:nvPicPr>
        <p:blipFill>
          <a:blip r:embed="rId4" cstate="print"/>
          <a:srcRect/>
          <a:stretch>
            <a:fillRect/>
          </a:stretch>
        </p:blipFill>
        <p:spPr bwMode="auto">
          <a:xfrm>
            <a:off x="3643313" y="1928813"/>
            <a:ext cx="2619375" cy="1743075"/>
          </a:xfrm>
          <a:prstGeom prst="rect">
            <a:avLst/>
          </a:prstGeom>
          <a:noFill/>
          <a:ln w="9525" algn="ctr">
            <a:noFill/>
            <a:miter lim="800000"/>
            <a:headEnd/>
            <a:tailEnd/>
          </a:ln>
        </p:spPr>
      </p:pic>
      <p:pic>
        <p:nvPicPr>
          <p:cNvPr id="25607" name="Picture 8"/>
          <p:cNvPicPr>
            <a:picLocks noChangeAspect="1" noChangeArrowheads="1"/>
          </p:cNvPicPr>
          <p:nvPr/>
        </p:nvPicPr>
        <p:blipFill>
          <a:blip r:embed="rId5" cstate="print"/>
          <a:srcRect/>
          <a:stretch>
            <a:fillRect/>
          </a:stretch>
        </p:blipFill>
        <p:spPr bwMode="auto">
          <a:xfrm>
            <a:off x="6715125" y="3929063"/>
            <a:ext cx="1905000" cy="2381250"/>
          </a:xfrm>
          <a:prstGeom prst="rect">
            <a:avLst/>
          </a:prstGeom>
          <a:noFill/>
          <a:ln w="9525" algn="ctr">
            <a:noFill/>
            <a:miter lim="800000"/>
            <a:headEnd/>
            <a:tailEnd/>
          </a:ln>
        </p:spPr>
      </p:pic>
      <p:pic>
        <p:nvPicPr>
          <p:cNvPr id="25608" name="Picture 9"/>
          <p:cNvPicPr>
            <a:picLocks noChangeAspect="1" noChangeArrowheads="1"/>
          </p:cNvPicPr>
          <p:nvPr/>
        </p:nvPicPr>
        <p:blipFill>
          <a:blip r:embed="rId6" cstate="print"/>
          <a:srcRect/>
          <a:stretch>
            <a:fillRect/>
          </a:stretch>
        </p:blipFill>
        <p:spPr bwMode="auto">
          <a:xfrm>
            <a:off x="3571875" y="4000500"/>
            <a:ext cx="2665413" cy="2143125"/>
          </a:xfrm>
          <a:prstGeom prst="rect">
            <a:avLst/>
          </a:prstGeom>
          <a:noFill/>
          <a:ln w="9525" algn="ctr">
            <a:noFill/>
            <a:miter lim="800000"/>
            <a:headEnd/>
            <a:tailEnd/>
          </a:ln>
        </p:spPr>
      </p:pic>
      <p:sp>
        <p:nvSpPr>
          <p:cNvPr id="10" name="Rectangle 2"/>
          <p:cNvSpPr txBox="1">
            <a:spLocks noChangeArrowheads="1"/>
          </p:cNvSpPr>
          <p:nvPr/>
        </p:nvSpPr>
        <p:spPr bwMode="auto">
          <a:xfrm>
            <a:off x="539552" y="476672"/>
            <a:ext cx="7989888" cy="1047750"/>
          </a:xfrm>
          <a:prstGeom prst="rect">
            <a:avLst/>
          </a:prstGeom>
          <a:noFill/>
          <a:ln w="9525">
            <a:noFill/>
            <a:miter lim="800000"/>
            <a:headEnd/>
            <a:tailEnd/>
          </a:ln>
        </p:spPr>
        <p:txBody>
          <a:bodyPr anchor="ctr"/>
          <a:lstStyle/>
          <a:p>
            <a:pPr algn="ctr">
              <a:defRPr/>
            </a:pPr>
            <a:r>
              <a:rPr lang="it-IT" sz="3200" b="1" dirty="0">
                <a:solidFill>
                  <a:srgbClr val="4F81BD"/>
                </a:solidFill>
                <a:latin typeface="Myriad Pro" pitchFamily="32" charset="0"/>
              </a:rPr>
              <a:t>Comportamento di attaccamento </a:t>
            </a:r>
            <a:br>
              <a:rPr lang="it-IT" sz="3200" b="1" dirty="0">
                <a:solidFill>
                  <a:srgbClr val="4F81BD"/>
                </a:solidFill>
                <a:latin typeface="Myriad Pro" pitchFamily="32" charset="0"/>
              </a:rPr>
            </a:br>
            <a:r>
              <a:rPr lang="it-IT" sz="3200" b="1" dirty="0">
                <a:solidFill>
                  <a:srgbClr val="4F81BD"/>
                </a:solidFill>
                <a:latin typeface="Myriad Pro" pitchFamily="32" charset="0"/>
              </a:rPr>
              <a:t>(primi 7 mesi di vita)</a:t>
            </a:r>
          </a:p>
        </p:txBody>
      </p:sp>
      <p:sp>
        <p:nvSpPr>
          <p:cNvPr id="11" name="CasellaDiTesto 10"/>
          <p:cNvSpPr txBox="1"/>
          <p:nvPr/>
        </p:nvSpPr>
        <p:spPr>
          <a:xfrm>
            <a:off x="7092280" y="188640"/>
            <a:ext cx="1156086" cy="276999"/>
          </a:xfrm>
          <a:prstGeom prst="rect">
            <a:avLst/>
          </a:prstGeom>
          <a:noFill/>
        </p:spPr>
        <p:txBody>
          <a:bodyPr wrap="none" rtlCol="0">
            <a:spAutoFit/>
          </a:bodyPr>
          <a:lstStyle/>
          <a:p>
            <a:r>
              <a:rPr lang="it-IT" sz="1200" dirty="0">
                <a:solidFill>
                  <a:schemeClr val="bg1">
                    <a:lumMod val="50000"/>
                  </a:schemeClr>
                </a:solidFill>
              </a:rPr>
              <a:t>Benefici 27/38</a:t>
            </a:r>
          </a:p>
        </p:txBody>
      </p:sp>
      <p:pic>
        <p:nvPicPr>
          <p:cNvPr id="12" name="Picture 3"/>
          <p:cNvPicPr>
            <a:picLocks noChangeAspect="1" noChangeArrowheads="1"/>
          </p:cNvPicPr>
          <p:nvPr/>
        </p:nvPicPr>
        <p:blipFill>
          <a:blip r:embed="rId7" cstate="print"/>
          <a:srcRect t="-24466" b="-24466"/>
          <a:stretch>
            <a:fillRect/>
          </a:stretch>
        </p:blipFill>
        <p:spPr bwMode="auto">
          <a:xfrm>
            <a:off x="250825" y="5630863"/>
            <a:ext cx="2233613" cy="1227137"/>
          </a:xfrm>
          <a:prstGeom prst="rect">
            <a:avLst/>
          </a:prstGeom>
          <a:noFill/>
          <a:ln w="9525">
            <a:noFill/>
            <a:round/>
            <a:headEnd/>
            <a:tailEnd/>
          </a:ln>
        </p:spPr>
      </p:pic>
      <p:sp>
        <p:nvSpPr>
          <p:cNvPr id="13" name="Fumetto 2 12"/>
          <p:cNvSpPr/>
          <p:nvPr/>
        </p:nvSpPr>
        <p:spPr bwMode="auto">
          <a:xfrm>
            <a:off x="5796136" y="1484784"/>
            <a:ext cx="3347864" cy="2484856"/>
          </a:xfrm>
          <a:prstGeom prst="wedgeRoundRectCallout">
            <a:avLst>
              <a:gd name="adj1" fmla="val -9561"/>
              <a:gd name="adj2" fmla="val 57827"/>
              <a:gd name="adj3" fmla="val 16667"/>
            </a:avLst>
          </a:prstGeom>
          <a:solidFill>
            <a:schemeClr val="bg2"/>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r>
              <a:rPr lang="it-IT" sz="2000" dirty="0">
                <a:solidFill>
                  <a:schemeClr val="accent2"/>
                </a:solidFill>
                <a:latin typeface="Comic Sans MS" pitchFamily="66" charset="0"/>
              </a:rPr>
              <a:t>Sono il bisogno di contatto e di conforto a muovere il bambino verso tale figura. La ricerca della vicinanza </a:t>
            </a:r>
            <a:r>
              <a:rPr lang="it-IT" sz="2000" dirty="0">
                <a:solidFill>
                  <a:schemeClr val="accent2"/>
                </a:solidFill>
              </a:rPr>
              <a:t>è</a:t>
            </a:r>
            <a:r>
              <a:rPr lang="it-IT" sz="2000" dirty="0">
                <a:solidFill>
                  <a:schemeClr val="accent2"/>
                </a:solidFill>
                <a:latin typeface="Comic Sans MS" pitchFamily="66" charset="0"/>
              </a:rPr>
              <a:t> la manifestazione pi</a:t>
            </a:r>
            <a:r>
              <a:rPr lang="it-IT" sz="2000" dirty="0">
                <a:solidFill>
                  <a:schemeClr val="accent2"/>
                </a:solidFill>
              </a:rPr>
              <a:t>ù</a:t>
            </a:r>
            <a:r>
              <a:rPr lang="it-IT" sz="2000" dirty="0">
                <a:solidFill>
                  <a:schemeClr val="accent2"/>
                </a:solidFill>
                <a:latin typeface="Comic Sans MS" pitchFamily="66" charset="0"/>
              </a:rPr>
              <a:t> evidente dell</a:t>
            </a:r>
            <a:r>
              <a:rPr lang="it-IT" sz="2000" dirty="0">
                <a:solidFill>
                  <a:schemeClr val="accent2"/>
                </a:solidFill>
              </a:rPr>
              <a:t>’</a:t>
            </a:r>
            <a:r>
              <a:rPr lang="it-IT" sz="2000" dirty="0">
                <a:solidFill>
                  <a:schemeClr val="accent2"/>
                </a:solidFill>
                <a:latin typeface="Comic Sans MS" pitchFamily="66" charset="0"/>
              </a:rPr>
              <a:t>attaccamento.</a:t>
            </a:r>
          </a:p>
        </p:txBody>
      </p:sp>
      <p:sp>
        <p:nvSpPr>
          <p:cNvPr id="14" name="Fumetto 2 13"/>
          <p:cNvSpPr/>
          <p:nvPr/>
        </p:nvSpPr>
        <p:spPr bwMode="auto">
          <a:xfrm>
            <a:off x="0" y="2924944"/>
            <a:ext cx="4139952" cy="3933056"/>
          </a:xfrm>
          <a:prstGeom prst="wedgeRoundRectCallout">
            <a:avLst>
              <a:gd name="adj1" fmla="val -9561"/>
              <a:gd name="adj2" fmla="val 57827"/>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r>
              <a:rPr lang="it-IT" sz="2800" dirty="0">
                <a:solidFill>
                  <a:schemeClr val="accent2"/>
                </a:solidFill>
                <a:latin typeface="Comic Sans MS" pitchFamily="66" charset="0"/>
              </a:rPr>
              <a:t>Il contatto viene mantenuto attraverso segnali (sorriso, pianto, vocalizzazione) e comportamenti di avvicinamento (capacit</a:t>
            </a:r>
            <a:r>
              <a:rPr lang="it-IT" sz="2800" dirty="0">
                <a:solidFill>
                  <a:schemeClr val="accent2"/>
                </a:solidFill>
              </a:rPr>
              <a:t>à</a:t>
            </a:r>
            <a:r>
              <a:rPr lang="it-IT" sz="2800" dirty="0">
                <a:solidFill>
                  <a:schemeClr val="accent2"/>
                </a:solidFill>
                <a:latin typeface="Comic Sans MS" pitchFamily="66" charset="0"/>
              </a:rPr>
              <a:t> locomotoria)</a:t>
            </a:r>
          </a:p>
        </p:txBody>
      </p:sp>
    </p:spTree>
    <p:extLst>
      <p:ext uri="{BB962C8B-B14F-4D97-AF65-F5344CB8AC3E}">
        <p14:creationId xmlns:p14="http://schemas.microsoft.com/office/powerpoint/2010/main" val="29817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additive="base">
                                        <p:cTn id="7" dur="500" fill="hold"/>
                                        <p:tgtEl>
                                          <p:spTgt spid="177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1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autoUpdateAnimBg="0"/>
      <p:bldP spid="13" grpId="0" animBg="1"/>
      <p:bldP spid="1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2571750" y="1357313"/>
            <a:ext cx="4025900" cy="2714625"/>
          </a:xfrm>
          <a:prstGeom prst="rect">
            <a:avLst/>
          </a:prstGeom>
          <a:noFill/>
          <a:ln w="9525">
            <a:noFill/>
            <a:miter lim="800000"/>
            <a:headEnd/>
            <a:tailEnd/>
          </a:ln>
        </p:spPr>
      </p:pic>
      <p:sp>
        <p:nvSpPr>
          <p:cNvPr id="26627" name="Rectangle 2"/>
          <p:cNvSpPr>
            <a:spLocks noGrp="1" noChangeArrowheads="1"/>
          </p:cNvSpPr>
          <p:nvPr>
            <p:ph type="title"/>
          </p:nvPr>
        </p:nvSpPr>
        <p:spPr>
          <a:xfrm>
            <a:off x="0" y="404813"/>
            <a:ext cx="9144000" cy="1166812"/>
          </a:xfrm>
        </p:spPr>
        <p:txBody>
          <a:bodyPr/>
          <a:lstStyle/>
          <a:p>
            <a:pPr>
              <a:defRPr/>
            </a:pPr>
            <a:r>
              <a:rPr lang="it-IT" sz="3200" b="1" kern="1200" dirty="0">
                <a:solidFill>
                  <a:srgbClr val="4F81BD"/>
                </a:solidFill>
                <a:latin typeface="Myriad Pro" pitchFamily="32" charset="0"/>
                <a:ea typeface="+mn-ea"/>
                <a:cs typeface="Arial" charset="0"/>
              </a:rPr>
              <a:t>I genitori hanno un ruolo importante nell’instaurare il legame di attaccamento</a:t>
            </a:r>
          </a:p>
        </p:txBody>
      </p:sp>
      <p:sp>
        <p:nvSpPr>
          <p:cNvPr id="26628" name="Rectangle 3"/>
          <p:cNvSpPr>
            <a:spLocks noGrp="1" noChangeArrowheads="1"/>
          </p:cNvSpPr>
          <p:nvPr>
            <p:ph type="body" idx="1"/>
          </p:nvPr>
        </p:nvSpPr>
        <p:spPr>
          <a:xfrm>
            <a:off x="251520" y="3933056"/>
            <a:ext cx="8678738" cy="2090514"/>
          </a:xfrm>
        </p:spPr>
        <p:txBody>
          <a:bodyPr>
            <a:normAutofit fontScale="92500"/>
          </a:bodyPr>
          <a:lstStyle/>
          <a:p>
            <a:pPr marL="0" indent="0"/>
            <a:r>
              <a:rPr lang="en-US" sz="2000" dirty="0">
                <a:cs typeface="Arial" charset="0"/>
              </a:rPr>
              <a:t> </a:t>
            </a:r>
            <a:r>
              <a:rPr lang="it-IT" sz="2000" dirty="0">
                <a:cs typeface="Arial" charset="0"/>
              </a:rPr>
              <a:t>La sensibilità materna ai bisogni del bambino, la capacità di rispondere ad essi, permette al bambino di esperire vissuti di protezione, sicurezza, fiducia</a:t>
            </a:r>
          </a:p>
          <a:p>
            <a:pPr marL="0" indent="0"/>
            <a:endParaRPr lang="it-IT" sz="2000" dirty="0">
              <a:cs typeface="Arial" charset="0"/>
            </a:endParaRPr>
          </a:p>
          <a:p>
            <a:pPr marL="0" indent="0"/>
            <a:r>
              <a:rPr lang="it-IT" sz="2000" dirty="0">
                <a:cs typeface="Arial" charset="0"/>
              </a:rPr>
              <a:t> Esperienze interattive reali soddisfacenti permettono al bambino di interiorizzare la base sicura e di sviluppare un senso di sicurezza interiore</a:t>
            </a:r>
          </a:p>
        </p:txBody>
      </p:sp>
      <p:sp>
        <p:nvSpPr>
          <p:cNvPr id="5" name="CasellaDiTesto 4"/>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28/38</a:t>
            </a:r>
          </a:p>
        </p:txBody>
      </p:sp>
      <p:pic>
        <p:nvPicPr>
          <p:cNvPr id="6" name="Picture 3"/>
          <p:cNvPicPr>
            <a:picLocks noChangeAspect="1" noChangeArrowheads="1"/>
          </p:cNvPicPr>
          <p:nvPr/>
        </p:nvPicPr>
        <p:blipFill>
          <a:blip r:embed="rId4" cstate="print"/>
          <a:srcRect t="-24466" b="-24466"/>
          <a:stretch>
            <a:fillRect/>
          </a:stretch>
        </p:blipFill>
        <p:spPr bwMode="auto">
          <a:xfrm>
            <a:off x="250825" y="5630863"/>
            <a:ext cx="2233613" cy="1227137"/>
          </a:xfrm>
          <a:prstGeom prst="rect">
            <a:avLst/>
          </a:prstGeom>
          <a:noFill/>
          <a:ln w="9525">
            <a:noFill/>
            <a:round/>
            <a:headEnd/>
            <a:tailEnd/>
          </a:ln>
        </p:spPr>
      </p:pic>
      <p:sp>
        <p:nvSpPr>
          <p:cNvPr id="7" name="Fumetto 2 6"/>
          <p:cNvSpPr/>
          <p:nvPr/>
        </p:nvSpPr>
        <p:spPr bwMode="auto">
          <a:xfrm>
            <a:off x="0" y="548680"/>
            <a:ext cx="5112568" cy="4824536"/>
          </a:xfrm>
          <a:prstGeom prst="wedgeRoundRectCallout">
            <a:avLst>
              <a:gd name="adj1" fmla="val 54684"/>
              <a:gd name="adj2" fmla="val -19028"/>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sz="2400" dirty="0">
                <a:solidFill>
                  <a:schemeClr val="accent2"/>
                </a:solidFill>
                <a:latin typeface="Comic Sans MS" pitchFamily="66" charset="0"/>
              </a:rPr>
              <a:t>La madre è capace di risuonare con gli stati affettivi del proprio figlio attraverso l’azione di circuiti di simulazione distribuiti nell’emisfero destro. </a:t>
            </a:r>
          </a:p>
          <a:p>
            <a:pPr eaLnBrk="1" hangingPunct="1"/>
            <a:r>
              <a:rPr lang="it-IT" sz="2400" dirty="0">
                <a:solidFill>
                  <a:schemeClr val="accent2"/>
                </a:solidFill>
                <a:latin typeface="Comic Sans MS" pitchFamily="66" charset="0"/>
              </a:rPr>
              <a:t>Queste competenze empatiche materne giocano un ruolo fondamentale negli scambi comunicativi diadici, soprattutto nel corso del I anno di vita dei bambini prima che si instaurino modalità comunicative più sofisticate come il linguaggio</a:t>
            </a:r>
            <a:endParaRPr kumimoji="0" lang="it-IT"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0884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67544" y="404664"/>
            <a:ext cx="8229600" cy="1143000"/>
          </a:xfrm>
        </p:spPr>
        <p:txBody>
          <a:bodyPr anchor="b">
            <a:normAutofit fontScale="90000"/>
          </a:bodyPr>
          <a:lstStyle/>
          <a:p>
            <a:pPr eaLnBrk="1" hangingPunct="1"/>
            <a:r>
              <a:rPr lang="en-US" sz="3200" dirty="0">
                <a:solidFill>
                  <a:srgbClr val="C00000"/>
                </a:solidFill>
              </a:rPr>
              <a:t/>
            </a:r>
            <a:br>
              <a:rPr lang="en-US" sz="3200" dirty="0">
                <a:solidFill>
                  <a:srgbClr val="C00000"/>
                </a:solidFill>
              </a:rPr>
            </a:br>
            <a:r>
              <a:rPr lang="en-US" sz="3600" b="1" kern="1200" dirty="0">
                <a:solidFill>
                  <a:srgbClr val="4F81BD"/>
                </a:solidFill>
                <a:latin typeface="Myriad Pro" pitchFamily="32" charset="0"/>
                <a:ea typeface="+mn-ea"/>
                <a:cs typeface="Arial" charset="0"/>
              </a:rPr>
              <a:t>I </a:t>
            </a:r>
            <a:r>
              <a:rPr lang="en-US" sz="3600" b="1" kern="1200" dirty="0" err="1">
                <a:solidFill>
                  <a:srgbClr val="4F81BD"/>
                </a:solidFill>
                <a:latin typeface="Myriad Pro" pitchFamily="32" charset="0"/>
                <a:ea typeface="+mn-ea"/>
                <a:cs typeface="Arial" charset="0"/>
              </a:rPr>
              <a:t>periodi</a:t>
            </a:r>
            <a:r>
              <a:rPr lang="en-US" sz="3600" b="1" kern="1200" dirty="0">
                <a:solidFill>
                  <a:srgbClr val="4F81BD"/>
                </a:solidFill>
                <a:latin typeface="Myriad Pro" pitchFamily="32" charset="0"/>
                <a:ea typeface="+mn-ea"/>
                <a:cs typeface="Arial" charset="0"/>
              </a:rPr>
              <a:t> </a:t>
            </a:r>
            <a:r>
              <a:rPr lang="en-US" sz="3600" b="1" kern="1200" dirty="0" err="1">
                <a:solidFill>
                  <a:srgbClr val="4F81BD"/>
                </a:solidFill>
                <a:latin typeface="Myriad Pro" pitchFamily="32" charset="0"/>
                <a:ea typeface="+mn-ea"/>
                <a:cs typeface="Arial" charset="0"/>
              </a:rPr>
              <a:t>critici</a:t>
            </a:r>
            <a:r>
              <a:rPr lang="en-US" sz="3600" b="1" kern="1200" dirty="0">
                <a:solidFill>
                  <a:srgbClr val="4F81BD"/>
                </a:solidFill>
                <a:latin typeface="Myriad Pro" pitchFamily="32" charset="0"/>
                <a:ea typeface="+mn-ea"/>
                <a:cs typeface="Arial" charset="0"/>
              </a:rPr>
              <a:t> </a:t>
            </a:r>
            <a:r>
              <a:rPr lang="en-US" sz="3600" b="1" kern="1200" dirty="0" err="1">
                <a:solidFill>
                  <a:srgbClr val="4F81BD"/>
                </a:solidFill>
                <a:latin typeface="Myriad Pro" pitchFamily="32" charset="0"/>
                <a:ea typeface="+mn-ea"/>
                <a:cs typeface="Arial" charset="0"/>
              </a:rPr>
              <a:t>dello</a:t>
            </a:r>
            <a:r>
              <a:rPr lang="en-US" sz="3600" b="1" kern="1200" dirty="0">
                <a:solidFill>
                  <a:srgbClr val="4F81BD"/>
                </a:solidFill>
                <a:latin typeface="Myriad Pro" pitchFamily="32" charset="0"/>
                <a:ea typeface="+mn-ea"/>
                <a:cs typeface="Arial" charset="0"/>
              </a:rPr>
              <a:t> </a:t>
            </a:r>
            <a:r>
              <a:rPr lang="en-US" sz="3600" b="1" kern="1200" dirty="0" err="1">
                <a:solidFill>
                  <a:srgbClr val="4F81BD"/>
                </a:solidFill>
                <a:latin typeface="Myriad Pro" pitchFamily="32" charset="0"/>
                <a:ea typeface="+mn-ea"/>
                <a:cs typeface="Arial" charset="0"/>
              </a:rPr>
              <a:t>sviluppo</a:t>
            </a:r>
            <a:r>
              <a:rPr lang="en-US" sz="3600" b="1" kern="1200" dirty="0">
                <a:solidFill>
                  <a:srgbClr val="4F81BD"/>
                </a:solidFill>
                <a:latin typeface="Myriad Pro" pitchFamily="32" charset="0"/>
                <a:ea typeface="+mn-ea"/>
                <a:cs typeface="Arial" charset="0"/>
              </a:rPr>
              <a:t> </a:t>
            </a:r>
            <a:r>
              <a:rPr lang="en-US" sz="3600" b="1" kern="1200" dirty="0" err="1">
                <a:solidFill>
                  <a:srgbClr val="4F81BD"/>
                </a:solidFill>
                <a:latin typeface="Myriad Pro" pitchFamily="32" charset="0"/>
                <a:ea typeface="+mn-ea"/>
                <a:cs typeface="Arial" charset="0"/>
              </a:rPr>
              <a:t>delle</a:t>
            </a:r>
            <a:r>
              <a:rPr lang="en-US" sz="3600" b="1" kern="1200" dirty="0">
                <a:solidFill>
                  <a:srgbClr val="4F81BD"/>
                </a:solidFill>
                <a:latin typeface="Myriad Pro" pitchFamily="32" charset="0"/>
                <a:ea typeface="+mn-ea"/>
                <a:cs typeface="Arial" charset="0"/>
              </a:rPr>
              <a:t> </a:t>
            </a:r>
            <a:r>
              <a:rPr lang="en-US" sz="3600" b="1" kern="1200" dirty="0" err="1">
                <a:solidFill>
                  <a:srgbClr val="4F81BD"/>
                </a:solidFill>
                <a:latin typeface="Myriad Pro" pitchFamily="32" charset="0"/>
                <a:ea typeface="+mn-ea"/>
                <a:cs typeface="Arial" charset="0"/>
              </a:rPr>
              <a:t>funzioni</a:t>
            </a:r>
            <a:r>
              <a:rPr lang="en-US" sz="3600" b="1" kern="1200" dirty="0">
                <a:solidFill>
                  <a:srgbClr val="4F81BD"/>
                </a:solidFill>
                <a:latin typeface="Myriad Pro" pitchFamily="32" charset="0"/>
                <a:ea typeface="+mn-ea"/>
                <a:cs typeface="Arial" charset="0"/>
              </a:rPr>
              <a:t> </a:t>
            </a:r>
            <a:r>
              <a:rPr lang="en-US" sz="3600" b="1" kern="1200" dirty="0" err="1">
                <a:solidFill>
                  <a:srgbClr val="4F81BD"/>
                </a:solidFill>
                <a:latin typeface="Myriad Pro" pitchFamily="32" charset="0"/>
                <a:ea typeface="+mn-ea"/>
                <a:cs typeface="Arial" charset="0"/>
              </a:rPr>
              <a:t>cerebrali</a:t>
            </a:r>
            <a:endParaRPr lang="en-US" sz="3600" b="1" kern="1200" dirty="0">
              <a:solidFill>
                <a:srgbClr val="4F81BD"/>
              </a:solidFill>
              <a:latin typeface="Myriad Pro" pitchFamily="32" charset="0"/>
              <a:ea typeface="+mn-ea"/>
              <a:cs typeface="Arial" charset="0"/>
            </a:endParaRPr>
          </a:p>
        </p:txBody>
      </p:sp>
      <p:pic>
        <p:nvPicPr>
          <p:cNvPr id="13315" name="Picture 3"/>
          <p:cNvPicPr>
            <a:picLocks noChangeAspect="1" noChangeArrowheads="1"/>
          </p:cNvPicPr>
          <p:nvPr/>
        </p:nvPicPr>
        <p:blipFill>
          <a:blip r:embed="rId3" cstate="print">
            <a:lum bright="-20000"/>
          </a:blip>
          <a:srcRect/>
          <a:stretch>
            <a:fillRect/>
          </a:stretch>
        </p:blipFill>
        <p:spPr bwMode="auto">
          <a:xfrm>
            <a:off x="0" y="2057400"/>
            <a:ext cx="9144000" cy="4800600"/>
          </a:xfrm>
          <a:prstGeom prst="rect">
            <a:avLst/>
          </a:prstGeom>
          <a:noFill/>
          <a:ln w="9525">
            <a:noFill/>
            <a:miter lim="800000"/>
            <a:headEnd/>
            <a:tailEnd/>
          </a:ln>
        </p:spPr>
      </p:pic>
      <p:sp>
        <p:nvSpPr>
          <p:cNvPr id="13316" name="Text Box 4"/>
          <p:cNvSpPr txBox="1">
            <a:spLocks noChangeArrowheads="1"/>
          </p:cNvSpPr>
          <p:nvPr/>
        </p:nvSpPr>
        <p:spPr bwMode="auto">
          <a:xfrm>
            <a:off x="539552" y="1628800"/>
            <a:ext cx="8153400" cy="396875"/>
          </a:xfrm>
          <a:prstGeom prst="rect">
            <a:avLst/>
          </a:prstGeom>
          <a:solidFill>
            <a:schemeClr val="hlink"/>
          </a:solidFill>
          <a:ln w="9525" algn="ctr">
            <a:noFill/>
            <a:miter lim="800000"/>
            <a:headEnd/>
            <a:tailEnd/>
          </a:ln>
        </p:spPr>
        <p:txBody>
          <a:bodyPr>
            <a:spAutoFit/>
          </a:bodyPr>
          <a:lstStyle/>
          <a:p>
            <a:pPr algn="ctr"/>
            <a:r>
              <a:rPr lang="en-US" sz="2000" dirty="0" err="1">
                <a:solidFill>
                  <a:schemeClr val="bg1"/>
                </a:solidFill>
                <a:latin typeface="Comic Sans MS" pitchFamily="66" charset="0"/>
              </a:rPr>
              <a:t>Formazione</a:t>
            </a:r>
            <a:r>
              <a:rPr lang="en-US" sz="2000" dirty="0">
                <a:solidFill>
                  <a:schemeClr val="bg1"/>
                </a:solidFill>
                <a:latin typeface="Comic Sans MS" pitchFamily="66" charset="0"/>
              </a:rPr>
              <a:t> </a:t>
            </a:r>
            <a:r>
              <a:rPr lang="en-US" sz="2000" dirty="0" err="1">
                <a:solidFill>
                  <a:schemeClr val="bg1"/>
                </a:solidFill>
                <a:latin typeface="Comic Sans MS" pitchFamily="66" charset="0"/>
              </a:rPr>
              <a:t>di</a:t>
            </a:r>
            <a:r>
              <a:rPr lang="en-US" sz="2000" dirty="0">
                <a:solidFill>
                  <a:schemeClr val="bg1"/>
                </a:solidFill>
                <a:latin typeface="Comic Sans MS" pitchFamily="66" charset="0"/>
              </a:rPr>
              <a:t> </a:t>
            </a:r>
            <a:r>
              <a:rPr lang="en-US" sz="2000" dirty="0" err="1">
                <a:solidFill>
                  <a:schemeClr val="bg1"/>
                </a:solidFill>
                <a:latin typeface="Comic Sans MS" pitchFamily="66" charset="0"/>
              </a:rPr>
              <a:t>nuove</a:t>
            </a:r>
            <a:r>
              <a:rPr lang="en-US" sz="2000" dirty="0">
                <a:solidFill>
                  <a:schemeClr val="bg1"/>
                </a:solidFill>
                <a:latin typeface="Comic Sans MS" pitchFamily="66" charset="0"/>
              </a:rPr>
              <a:t> </a:t>
            </a:r>
            <a:r>
              <a:rPr lang="en-US" sz="2000" dirty="0" err="1">
                <a:solidFill>
                  <a:schemeClr val="bg1"/>
                </a:solidFill>
                <a:latin typeface="Comic Sans MS" pitchFamily="66" charset="0"/>
              </a:rPr>
              <a:t>sinapsi</a:t>
            </a:r>
            <a:r>
              <a:rPr lang="en-US" sz="2000" dirty="0">
                <a:solidFill>
                  <a:schemeClr val="bg1"/>
                </a:solidFill>
                <a:latin typeface="Comic Sans MS" pitchFamily="66" charset="0"/>
              </a:rPr>
              <a:t> in </a:t>
            </a:r>
            <a:r>
              <a:rPr lang="en-US" sz="2000" dirty="0" err="1">
                <a:solidFill>
                  <a:schemeClr val="bg1"/>
                </a:solidFill>
                <a:latin typeface="Comic Sans MS" pitchFamily="66" charset="0"/>
              </a:rPr>
              <a:t>conseguenza</a:t>
            </a:r>
            <a:r>
              <a:rPr lang="en-US" sz="2000" dirty="0">
                <a:solidFill>
                  <a:schemeClr val="bg1"/>
                </a:solidFill>
                <a:latin typeface="Comic Sans MS" pitchFamily="66" charset="0"/>
              </a:rPr>
              <a:t> </a:t>
            </a:r>
            <a:r>
              <a:rPr lang="en-US" sz="2000" dirty="0" err="1">
                <a:solidFill>
                  <a:schemeClr val="bg1"/>
                </a:solidFill>
                <a:latin typeface="Comic Sans MS" pitchFamily="66" charset="0"/>
              </a:rPr>
              <a:t>di</a:t>
            </a:r>
            <a:r>
              <a:rPr lang="en-US" sz="2000" dirty="0">
                <a:solidFill>
                  <a:schemeClr val="bg1"/>
                </a:solidFill>
                <a:latin typeface="Comic Sans MS" pitchFamily="66" charset="0"/>
              </a:rPr>
              <a:t> </a:t>
            </a:r>
            <a:r>
              <a:rPr lang="en-US" sz="2000" dirty="0" err="1">
                <a:solidFill>
                  <a:schemeClr val="bg1"/>
                </a:solidFill>
                <a:latin typeface="Comic Sans MS" pitchFamily="66" charset="0"/>
              </a:rPr>
              <a:t>stimoli</a:t>
            </a:r>
            <a:r>
              <a:rPr lang="en-US" sz="2000" dirty="0">
                <a:solidFill>
                  <a:schemeClr val="bg1"/>
                </a:solidFill>
                <a:latin typeface="Comic Sans MS" pitchFamily="66" charset="0"/>
              </a:rPr>
              <a:t> </a:t>
            </a:r>
            <a:r>
              <a:rPr lang="en-US" sz="2000" dirty="0" err="1">
                <a:solidFill>
                  <a:schemeClr val="bg1"/>
                </a:solidFill>
                <a:latin typeface="Comic Sans MS" pitchFamily="66" charset="0"/>
              </a:rPr>
              <a:t>esperienziali</a:t>
            </a:r>
            <a:endParaRPr lang="en-US" sz="2000" dirty="0">
              <a:solidFill>
                <a:schemeClr val="bg1"/>
              </a:solidFill>
              <a:latin typeface="Comic Sans MS" pitchFamily="66" charset="0"/>
            </a:endParaRPr>
          </a:p>
        </p:txBody>
      </p:sp>
      <p:sp>
        <p:nvSpPr>
          <p:cNvPr id="41989" name="Line 5"/>
          <p:cNvSpPr>
            <a:spLocks noChangeShapeType="1"/>
          </p:cNvSpPr>
          <p:nvPr/>
        </p:nvSpPr>
        <p:spPr bwMode="auto">
          <a:xfrm>
            <a:off x="2895600" y="2819400"/>
            <a:ext cx="0" cy="647700"/>
          </a:xfrm>
          <a:prstGeom prst="line">
            <a:avLst/>
          </a:prstGeom>
          <a:noFill/>
          <a:ln w="38100">
            <a:solidFill>
              <a:srgbClr val="CC0000"/>
            </a:solidFill>
            <a:round/>
            <a:headEnd/>
            <a:tailEnd type="triangle" w="med" len="med"/>
          </a:ln>
        </p:spPr>
        <p:txBody>
          <a:bodyPr/>
          <a:lstStyle/>
          <a:p>
            <a:endParaRPr lang="it-IT"/>
          </a:p>
        </p:txBody>
      </p:sp>
      <p:sp>
        <p:nvSpPr>
          <p:cNvPr id="41990" name="Line 6"/>
          <p:cNvSpPr>
            <a:spLocks noChangeShapeType="1"/>
          </p:cNvSpPr>
          <p:nvPr/>
        </p:nvSpPr>
        <p:spPr bwMode="auto">
          <a:xfrm>
            <a:off x="3810000" y="2514600"/>
            <a:ext cx="0" cy="647700"/>
          </a:xfrm>
          <a:prstGeom prst="line">
            <a:avLst/>
          </a:prstGeom>
          <a:noFill/>
          <a:ln w="38100">
            <a:solidFill>
              <a:srgbClr val="CC0000"/>
            </a:solidFill>
            <a:round/>
            <a:headEnd/>
            <a:tailEnd type="triangle" w="med" len="med"/>
          </a:ln>
        </p:spPr>
        <p:txBody>
          <a:bodyPr/>
          <a:lstStyle/>
          <a:p>
            <a:endParaRPr lang="it-IT"/>
          </a:p>
        </p:txBody>
      </p:sp>
      <p:sp>
        <p:nvSpPr>
          <p:cNvPr id="41991" name="Line 7"/>
          <p:cNvSpPr>
            <a:spLocks noChangeShapeType="1"/>
          </p:cNvSpPr>
          <p:nvPr/>
        </p:nvSpPr>
        <p:spPr bwMode="auto">
          <a:xfrm>
            <a:off x="4572000" y="2514600"/>
            <a:ext cx="0" cy="647700"/>
          </a:xfrm>
          <a:prstGeom prst="line">
            <a:avLst/>
          </a:prstGeom>
          <a:noFill/>
          <a:ln w="38100">
            <a:solidFill>
              <a:srgbClr val="CC0000"/>
            </a:solidFill>
            <a:round/>
            <a:headEnd/>
            <a:tailEnd type="triangle" w="med" len="med"/>
          </a:ln>
        </p:spPr>
        <p:txBody>
          <a:bodyPr/>
          <a:lstStyle/>
          <a:p>
            <a:endParaRPr lang="it-IT"/>
          </a:p>
        </p:txBody>
      </p:sp>
      <p:sp>
        <p:nvSpPr>
          <p:cNvPr id="8" name="CasellaDiTesto 7"/>
          <p:cNvSpPr txBox="1"/>
          <p:nvPr/>
        </p:nvSpPr>
        <p:spPr>
          <a:xfrm>
            <a:off x="7092280" y="188640"/>
            <a:ext cx="138922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7/38</a:t>
            </a:r>
          </a:p>
        </p:txBody>
      </p:sp>
      <p:sp>
        <p:nvSpPr>
          <p:cNvPr id="9" name="Fumetto 2 8"/>
          <p:cNvSpPr/>
          <p:nvPr/>
        </p:nvSpPr>
        <p:spPr bwMode="auto">
          <a:xfrm>
            <a:off x="0" y="5201816"/>
            <a:ext cx="9144000" cy="1656184"/>
          </a:xfrm>
          <a:prstGeom prst="wedgeRoundRectCallout">
            <a:avLst>
              <a:gd name="adj1" fmla="val -14721"/>
              <a:gd name="adj2" fmla="val -5020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r>
              <a:rPr lang="it-IT" sz="2800" dirty="0"/>
              <a:t>In alcuni momenti critici dello sviluppo il bambino impara a fare determinate cose. Se non le impara in quel momento avrà grande difficoltà ad impararle dopo. </a:t>
            </a:r>
          </a:p>
        </p:txBody>
      </p:sp>
    </p:spTree>
    <p:extLst>
      <p:ext uri="{BB962C8B-B14F-4D97-AF65-F5344CB8AC3E}">
        <p14:creationId xmlns:p14="http://schemas.microsoft.com/office/powerpoint/2010/main" val="2607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9"/>
                                        </p:tgtEl>
                                        <p:attrNameLst>
                                          <p:attrName>style.visibility</p:attrName>
                                        </p:attrNameLst>
                                      </p:cBhvr>
                                      <p:to>
                                        <p:strVal val="visible"/>
                                      </p:to>
                                    </p:set>
                                    <p:anim calcmode="lin" valueType="num">
                                      <p:cBhvr additive="base">
                                        <p:cTn id="13" dur="500" fill="hold"/>
                                        <p:tgtEl>
                                          <p:spTgt spid="41989"/>
                                        </p:tgtEl>
                                        <p:attrNameLst>
                                          <p:attrName>ppt_x</p:attrName>
                                        </p:attrNameLst>
                                      </p:cBhvr>
                                      <p:tavLst>
                                        <p:tav tm="0">
                                          <p:val>
                                            <p:strVal val="#ppt_x"/>
                                          </p:val>
                                        </p:tav>
                                        <p:tav tm="100000">
                                          <p:val>
                                            <p:strVal val="#ppt_x"/>
                                          </p:val>
                                        </p:tav>
                                      </p:tavLst>
                                    </p:anim>
                                    <p:anim calcmode="lin" valueType="num">
                                      <p:cBhvr additive="base">
                                        <p:cTn id="14"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90"/>
                                        </p:tgtEl>
                                        <p:attrNameLst>
                                          <p:attrName>style.visibility</p:attrName>
                                        </p:attrNameLst>
                                      </p:cBhvr>
                                      <p:to>
                                        <p:strVal val="visible"/>
                                      </p:to>
                                    </p:set>
                                    <p:anim calcmode="lin" valueType="num">
                                      <p:cBhvr additive="base">
                                        <p:cTn id="19" dur="500" fill="hold"/>
                                        <p:tgtEl>
                                          <p:spTgt spid="41990"/>
                                        </p:tgtEl>
                                        <p:attrNameLst>
                                          <p:attrName>ppt_x</p:attrName>
                                        </p:attrNameLst>
                                      </p:cBhvr>
                                      <p:tavLst>
                                        <p:tav tm="0">
                                          <p:val>
                                            <p:strVal val="#ppt_x"/>
                                          </p:val>
                                        </p:tav>
                                        <p:tav tm="100000">
                                          <p:val>
                                            <p:strVal val="#ppt_x"/>
                                          </p:val>
                                        </p:tav>
                                      </p:tavLst>
                                    </p:anim>
                                    <p:anim calcmode="lin" valueType="num">
                                      <p:cBhvr additive="base">
                                        <p:cTn id="20" dur="500" fill="hold"/>
                                        <p:tgtEl>
                                          <p:spTgt spid="419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91"/>
                                        </p:tgtEl>
                                        <p:attrNameLst>
                                          <p:attrName>style.visibility</p:attrName>
                                        </p:attrNameLst>
                                      </p:cBhvr>
                                      <p:to>
                                        <p:strVal val="visible"/>
                                      </p:to>
                                    </p:set>
                                    <p:anim calcmode="lin" valueType="num">
                                      <p:cBhvr additive="base">
                                        <p:cTn id="25" dur="500" fill="hold"/>
                                        <p:tgtEl>
                                          <p:spTgt spid="41991"/>
                                        </p:tgtEl>
                                        <p:attrNameLst>
                                          <p:attrName>ppt_x</p:attrName>
                                        </p:attrNameLst>
                                      </p:cBhvr>
                                      <p:tavLst>
                                        <p:tav tm="0">
                                          <p:val>
                                            <p:strVal val="#ppt_x"/>
                                          </p:val>
                                        </p:tav>
                                        <p:tav tm="100000">
                                          <p:val>
                                            <p:strVal val="#ppt_x"/>
                                          </p:val>
                                        </p:tav>
                                      </p:tavLst>
                                    </p:anim>
                                    <p:anim calcmode="lin" valueType="num">
                                      <p:cBhvr additive="base">
                                        <p:cTn id="26" dur="500" fill="hold"/>
                                        <p:tgtEl>
                                          <p:spTgt spid="419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41990" grpId="0" animBg="1"/>
      <p:bldP spid="41991"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404664"/>
            <a:ext cx="8568952" cy="1152128"/>
          </a:xfrm>
        </p:spPr>
        <p:txBody>
          <a:bodyPr>
            <a:noAutofit/>
          </a:bodyPr>
          <a:lstStyle/>
          <a:p>
            <a:r>
              <a:rPr lang="en-US" sz="2000" dirty="0"/>
              <a:t>The Science of Early Childhood Development</a:t>
            </a:r>
            <a:br>
              <a:rPr lang="en-US" sz="2000" dirty="0"/>
            </a:br>
            <a:r>
              <a:rPr lang="en-US" sz="2000" b="1" dirty="0"/>
              <a:t>Closing the Gap Between What We Know and What We Do</a:t>
            </a:r>
            <a:br>
              <a:rPr lang="en-US" sz="2000" b="1" dirty="0"/>
            </a:br>
            <a:r>
              <a:rPr lang="en-US" sz="2000" dirty="0"/>
              <a:t>National scientific council on the developing child- Harvard University-January 2007 </a:t>
            </a:r>
            <a:endParaRPr lang="it-IT" sz="2000" dirty="0"/>
          </a:p>
        </p:txBody>
      </p:sp>
      <p:sp>
        <p:nvSpPr>
          <p:cNvPr id="3" name="Segnaposto contenuto 2"/>
          <p:cNvSpPr>
            <a:spLocks noGrp="1"/>
          </p:cNvSpPr>
          <p:nvPr>
            <p:ph idx="1"/>
          </p:nvPr>
        </p:nvSpPr>
        <p:spPr>
          <a:xfrm>
            <a:off x="251520" y="2348880"/>
            <a:ext cx="8529034" cy="3632720"/>
          </a:xfrm>
        </p:spPr>
        <p:txBody>
          <a:bodyPr>
            <a:normAutofit lnSpcReduction="10000"/>
          </a:bodyPr>
          <a:lstStyle/>
          <a:p>
            <a:r>
              <a:rPr lang="it-IT" sz="2700" b="1" dirty="0"/>
              <a:t>Un'architettura cerebrale sana</a:t>
            </a:r>
            <a:r>
              <a:rPr lang="it-IT" sz="2700" dirty="0"/>
              <a:t>, fondamentale per l'apprendimento, il comportamento e la salute  lungo tutto l'arco della vita, si costruisce  attraverso appropriati </a:t>
            </a:r>
            <a:r>
              <a:rPr lang="it-IT" sz="2700" b="1" dirty="0"/>
              <a:t>input  sensoriali </a:t>
            </a:r>
            <a:r>
              <a:rPr lang="it-IT" sz="2700" dirty="0"/>
              <a:t>e  </a:t>
            </a:r>
            <a:r>
              <a:rPr lang="it-IT" sz="2700" b="1" dirty="0"/>
              <a:t>relazioni efficaci </a:t>
            </a:r>
            <a:r>
              <a:rPr lang="it-IT" sz="2700" dirty="0"/>
              <a:t>e stabili  con i genitori e/o e altri </a:t>
            </a:r>
            <a:r>
              <a:rPr lang="it-IT" sz="2700" dirty="0" err="1"/>
              <a:t>caregivers</a:t>
            </a:r>
            <a:r>
              <a:rPr lang="it-IT" sz="2700" dirty="0"/>
              <a:t> </a:t>
            </a:r>
          </a:p>
          <a:p>
            <a:endParaRPr lang="it-IT" sz="2700" dirty="0"/>
          </a:p>
          <a:p>
            <a:r>
              <a:rPr lang="it-IT" sz="2700" dirty="0"/>
              <a:t> L’ingrediente attivo delle relazioni  è il “</a:t>
            </a:r>
            <a:r>
              <a:rPr lang="it-IT" sz="2700" b="1" dirty="0"/>
              <a:t>serve e </a:t>
            </a:r>
            <a:r>
              <a:rPr lang="it-IT" sz="2700" b="1" dirty="0" err="1"/>
              <a:t>return</a:t>
            </a:r>
            <a:r>
              <a:rPr lang="it-IT" sz="2700" b="1" dirty="0"/>
              <a:t> </a:t>
            </a:r>
            <a:r>
              <a:rPr lang="it-IT" sz="2700" dirty="0"/>
              <a:t>“ (dà e prende)</a:t>
            </a:r>
          </a:p>
          <a:p>
            <a:endParaRPr lang="it-IT" dirty="0"/>
          </a:p>
        </p:txBody>
      </p:sp>
    </p:spTree>
    <p:extLst>
      <p:ext uri="{BB962C8B-B14F-4D97-AF65-F5344CB8AC3E}">
        <p14:creationId xmlns:p14="http://schemas.microsoft.com/office/powerpoint/2010/main" val="3779158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3" y="0"/>
            <a:ext cx="4680521" cy="2780927"/>
          </a:xfrm>
        </p:spPr>
        <p:txBody>
          <a:bodyPr>
            <a:noAutofit/>
          </a:bodyPr>
          <a:lstStyle/>
          <a:p>
            <a:pPr algn="ctr"/>
            <a:r>
              <a:rPr lang="it-IT" sz="4400" b="1" i="1" dirty="0"/>
              <a:t>SERVE E RETURN</a:t>
            </a:r>
            <a:br>
              <a:rPr lang="it-IT" sz="4400" b="1" i="1" dirty="0"/>
            </a:br>
            <a:r>
              <a:rPr lang="it-IT" sz="4400" dirty="0"/>
              <a:t> </a:t>
            </a:r>
          </a:p>
        </p:txBody>
      </p:sp>
      <p:sp>
        <p:nvSpPr>
          <p:cNvPr id="3" name="Segnaposto contenuto 2"/>
          <p:cNvSpPr>
            <a:spLocks noGrp="1"/>
          </p:cNvSpPr>
          <p:nvPr>
            <p:ph idx="1"/>
          </p:nvPr>
        </p:nvSpPr>
        <p:spPr>
          <a:xfrm>
            <a:off x="0" y="2996952"/>
            <a:ext cx="8712968" cy="4968551"/>
          </a:xfrm>
        </p:spPr>
        <p:txBody>
          <a:bodyPr>
            <a:noAutofit/>
          </a:bodyPr>
          <a:lstStyle/>
          <a:p>
            <a:pPr marL="0" indent="0">
              <a:buNone/>
            </a:pPr>
            <a:r>
              <a:rPr lang="en-US" sz="3200" b="1" dirty="0"/>
              <a:t>Le </a:t>
            </a:r>
            <a:r>
              <a:rPr lang="en-US" sz="3200" b="1" dirty="0" err="1"/>
              <a:t>relazioni</a:t>
            </a:r>
            <a:r>
              <a:rPr lang="en-US" sz="3200" b="1" dirty="0"/>
              <a:t> bambino- </a:t>
            </a:r>
            <a:r>
              <a:rPr lang="en-US" sz="3200" b="1" dirty="0" err="1"/>
              <a:t>adulto</a:t>
            </a:r>
            <a:r>
              <a:rPr lang="en-US" sz="3200" b="1" dirty="0"/>
              <a:t> </a:t>
            </a:r>
          </a:p>
          <a:p>
            <a:pPr marL="0" indent="0">
              <a:buNone/>
            </a:pPr>
            <a:r>
              <a:rPr lang="en-US" sz="3200" b="1" dirty="0"/>
              <a:t>responsive e </a:t>
            </a:r>
            <a:r>
              <a:rPr lang="en-US" sz="3200" b="1" dirty="0" err="1"/>
              <a:t>attente</a:t>
            </a:r>
            <a:endParaRPr lang="en-US" sz="3200" b="1" dirty="0"/>
          </a:p>
          <a:p>
            <a:pPr marL="0" indent="0">
              <a:buNone/>
            </a:pPr>
            <a:r>
              <a:rPr lang="en-US" sz="3200" b="1" dirty="0"/>
              <a:t>con </a:t>
            </a:r>
            <a:r>
              <a:rPr lang="en-US" sz="3200" b="1" dirty="0" err="1"/>
              <a:t>molte</a:t>
            </a:r>
            <a:r>
              <a:rPr lang="en-US" sz="3200" b="1" dirty="0"/>
              <a:t> </a:t>
            </a:r>
            <a:r>
              <a:rPr lang="en-US" sz="3200" b="1" dirty="0" err="1"/>
              <a:t>interazioni</a:t>
            </a:r>
            <a:r>
              <a:rPr lang="en-US" sz="3200" b="1" dirty="0"/>
              <a:t> </a:t>
            </a:r>
            <a:r>
              <a:rPr lang="en-US" sz="3200" b="1" dirty="0" err="1"/>
              <a:t>reciproche</a:t>
            </a:r>
            <a:r>
              <a:rPr lang="en-US" sz="3200" b="1" dirty="0"/>
              <a:t> </a:t>
            </a:r>
          </a:p>
          <a:p>
            <a:pPr marL="0" indent="0">
              <a:buNone/>
            </a:pPr>
            <a:r>
              <a:rPr lang="en-US" sz="3200" b="1" dirty="0" err="1"/>
              <a:t>costruiscono</a:t>
            </a:r>
            <a:r>
              <a:rPr lang="en-US" sz="3200" b="1" dirty="0"/>
              <a:t> </a:t>
            </a:r>
            <a:r>
              <a:rPr lang="en-US" sz="3200" b="1" dirty="0" err="1"/>
              <a:t>basi</a:t>
            </a:r>
            <a:r>
              <a:rPr lang="en-US" sz="3200" b="1" dirty="0"/>
              <a:t> </a:t>
            </a:r>
            <a:r>
              <a:rPr lang="en-US" sz="3200" b="1" dirty="0" err="1"/>
              <a:t>solide</a:t>
            </a:r>
            <a:r>
              <a:rPr lang="en-US" sz="3200" b="1" dirty="0"/>
              <a:t> </a:t>
            </a:r>
            <a:r>
              <a:rPr lang="en-US" sz="3200" b="1" dirty="0" err="1"/>
              <a:t>nel</a:t>
            </a:r>
            <a:r>
              <a:rPr lang="en-US" sz="3200" b="1" dirty="0"/>
              <a:t> </a:t>
            </a:r>
            <a:r>
              <a:rPr lang="en-US" sz="3200" b="1" dirty="0" err="1"/>
              <a:t>cervello</a:t>
            </a:r>
            <a:r>
              <a:rPr lang="en-US" sz="3200" b="1" dirty="0"/>
              <a:t> del bambino per </a:t>
            </a:r>
            <a:r>
              <a:rPr lang="en-US" sz="3200" b="1" dirty="0" err="1"/>
              <a:t>tutti</a:t>
            </a:r>
            <a:r>
              <a:rPr lang="en-US" sz="3200" b="1" dirty="0"/>
              <a:t> </a:t>
            </a:r>
            <a:r>
              <a:rPr lang="en-US" sz="3200" b="1" dirty="0" err="1"/>
              <a:t>i</a:t>
            </a:r>
            <a:r>
              <a:rPr lang="en-US" sz="3200" b="1" dirty="0"/>
              <a:t> </a:t>
            </a:r>
            <a:r>
              <a:rPr lang="en-US" sz="3200" b="1" dirty="0" err="1"/>
              <a:t>futuri</a:t>
            </a:r>
            <a:r>
              <a:rPr lang="en-US" sz="3200" b="1" dirty="0"/>
              <a:t> </a:t>
            </a:r>
            <a:r>
              <a:rPr lang="en-US" sz="3200" b="1" dirty="0" err="1"/>
              <a:t>apprendimenti</a:t>
            </a:r>
            <a:r>
              <a:rPr lang="en-US" sz="3200" b="1" dirty="0"/>
              <a:t> e </a:t>
            </a:r>
            <a:r>
              <a:rPr lang="en-US" sz="3200" b="1" dirty="0" err="1"/>
              <a:t>sviluppi</a:t>
            </a:r>
            <a:endParaRPr lang="en-US" sz="3200" b="1" dirty="0"/>
          </a:p>
          <a:p>
            <a:pPr marL="0" indent="0">
              <a:buNone/>
            </a:pPr>
            <a:r>
              <a:rPr lang="en-US" sz="3200" b="1" dirty="0"/>
              <a:t>BISOGNA ESSERE IN DUE A GIOCARE</a:t>
            </a:r>
          </a:p>
          <a:p>
            <a:endParaRPr lang="en-US" dirty="0"/>
          </a:p>
        </p:txBody>
      </p:sp>
      <p:pic>
        <p:nvPicPr>
          <p:cNvPr id="4" name="Immagine 3"/>
          <p:cNvPicPr>
            <a:picLocks noChangeAspect="1"/>
          </p:cNvPicPr>
          <p:nvPr/>
        </p:nvPicPr>
        <p:blipFill>
          <a:blip r:embed="rId2"/>
          <a:stretch>
            <a:fillRect/>
          </a:stretch>
        </p:blipFill>
        <p:spPr>
          <a:xfrm>
            <a:off x="5004048" y="1"/>
            <a:ext cx="4139952" cy="3104964"/>
          </a:xfrm>
          <a:prstGeom prst="rect">
            <a:avLst/>
          </a:prstGeom>
        </p:spPr>
      </p:pic>
    </p:spTree>
    <p:extLst>
      <p:ext uri="{BB962C8B-B14F-4D97-AF65-F5344CB8AC3E}">
        <p14:creationId xmlns:p14="http://schemas.microsoft.com/office/powerpoint/2010/main" val="1505561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0"/>
            <a:ext cx="8568952" cy="5085184"/>
          </a:xfrm>
        </p:spPr>
        <p:txBody>
          <a:bodyPr>
            <a:noAutofit/>
          </a:bodyPr>
          <a:lstStyle/>
          <a:p>
            <a:r>
              <a:rPr lang="it-IT" dirty="0"/>
              <a:t>il documento presenta una serie di concetti  fondamentali sullo sviluppo del bambino emersi da </a:t>
            </a:r>
            <a:r>
              <a:rPr lang="it-IT" u="sng" dirty="0"/>
              <a:t>decenni di rigorose ricerche in neurobiologia, psicologia dello sviluppo, l'economia, epidemiologia, pediatria</a:t>
            </a:r>
            <a:r>
              <a:rPr lang="it-IT" dirty="0"/>
              <a:t>  e considera le loro implicazioni per la pratica e la politica </a:t>
            </a:r>
          </a:p>
          <a:p>
            <a:r>
              <a:rPr lang="it-IT" u="sng" dirty="0"/>
              <a:t>Lo sviluppo di sempre più complessi circuiti cerebrali </a:t>
            </a:r>
            <a:r>
              <a:rPr lang="it-IT" dirty="0"/>
              <a:t>si basa sui circuiti e le </a:t>
            </a:r>
            <a:r>
              <a:rPr lang="it-IT" u="sng" dirty="0"/>
              <a:t>competenze  formate in precedenza</a:t>
            </a:r>
          </a:p>
          <a:p>
            <a:r>
              <a:rPr lang="it-IT" dirty="0"/>
              <a:t>I bambini di oggi diventeranno cittadini, lavoratori di domani</a:t>
            </a:r>
          </a:p>
          <a:p>
            <a:r>
              <a:rPr lang="it-IT" dirty="0"/>
              <a:t>Quando non riusciamo a </a:t>
            </a:r>
            <a:r>
              <a:rPr lang="it-IT" u="sng" dirty="0"/>
              <a:t>fornire ai bambini ciò di cui hanno bisogno </a:t>
            </a:r>
            <a:r>
              <a:rPr lang="it-IT" dirty="0"/>
              <a:t>per costruire una solida base per una vita sana e produttiva, </a:t>
            </a:r>
            <a:r>
              <a:rPr lang="it-IT" u="sng" dirty="0"/>
              <a:t>noi mettiamo in pericolo la nostra prosperità futura e la sicurezza</a:t>
            </a:r>
          </a:p>
        </p:txBody>
      </p:sp>
      <p:sp>
        <p:nvSpPr>
          <p:cNvPr id="4" name="Titolo 1"/>
          <p:cNvSpPr>
            <a:spLocks noGrp="1"/>
          </p:cNvSpPr>
          <p:nvPr>
            <p:ph type="title"/>
          </p:nvPr>
        </p:nvSpPr>
        <p:spPr>
          <a:xfrm>
            <a:off x="179512" y="5229200"/>
            <a:ext cx="8568952" cy="1854696"/>
          </a:xfrm>
        </p:spPr>
        <p:txBody>
          <a:bodyPr>
            <a:noAutofit/>
          </a:bodyPr>
          <a:lstStyle/>
          <a:p>
            <a:r>
              <a:rPr lang="en-US" sz="2000" dirty="0"/>
              <a:t>The Science of Early Childhood Development</a:t>
            </a:r>
            <a:br>
              <a:rPr lang="en-US" sz="2000" dirty="0"/>
            </a:br>
            <a:r>
              <a:rPr lang="en-US" sz="2000" dirty="0"/>
              <a:t>Closing the Gap Between What We Know and What We Do</a:t>
            </a:r>
            <a:br>
              <a:rPr lang="en-US" sz="2000" dirty="0"/>
            </a:br>
            <a:r>
              <a:rPr lang="en-US" sz="2000" dirty="0"/>
              <a:t>National scientific council on the developing child- Harvard University-January 2007 </a:t>
            </a:r>
            <a:br>
              <a:rPr lang="en-US" sz="2000" dirty="0"/>
            </a:br>
            <a:r>
              <a:rPr lang="en-US" sz="2000" dirty="0"/>
              <a:t/>
            </a:r>
            <a:br>
              <a:rPr lang="en-US" sz="2000" dirty="0"/>
            </a:br>
            <a:endParaRPr lang="it-IT" sz="2000" dirty="0"/>
          </a:p>
        </p:txBody>
      </p:sp>
    </p:spTree>
    <p:extLst>
      <p:ext uri="{BB962C8B-B14F-4D97-AF65-F5344CB8AC3E}">
        <p14:creationId xmlns:p14="http://schemas.microsoft.com/office/powerpoint/2010/main" val="1742032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7505" y="0"/>
            <a:ext cx="3168351" cy="2420888"/>
          </a:xfrm>
        </p:spPr>
        <p:txBody>
          <a:bodyPr>
            <a:noAutofit/>
          </a:bodyPr>
          <a:lstStyle/>
          <a:p>
            <a:pPr>
              <a:defRPr/>
            </a:pPr>
            <a:r>
              <a:rPr lang="it-IT" sz="3600" b="1" spc="-98" dirty="0">
                <a:solidFill>
                  <a:srgbClr val="FF0000"/>
                </a:solidFill>
              </a:rPr>
              <a:t>La </a:t>
            </a:r>
            <a:r>
              <a:rPr lang="it-IT" sz="3600" b="1" spc="-83" dirty="0">
                <a:solidFill>
                  <a:srgbClr val="FF0000"/>
                </a:solidFill>
              </a:rPr>
              <a:t>mente </a:t>
            </a:r>
            <a:r>
              <a:rPr lang="it-IT" sz="3600" b="1" spc="-143" dirty="0">
                <a:solidFill>
                  <a:srgbClr val="FF0000"/>
                </a:solidFill>
              </a:rPr>
              <a:t>si </a:t>
            </a:r>
            <a:r>
              <a:rPr lang="it-IT" sz="3600" b="1" spc="-113" dirty="0">
                <a:solidFill>
                  <a:srgbClr val="FF0000"/>
                </a:solidFill>
              </a:rPr>
              <a:t>sviluppa</a:t>
            </a:r>
            <a:r>
              <a:rPr lang="it-IT" sz="3600" b="1" spc="-293" dirty="0">
                <a:solidFill>
                  <a:srgbClr val="FF0000"/>
                </a:solidFill>
              </a:rPr>
              <a:t> </a:t>
            </a:r>
            <a:r>
              <a:rPr lang="it-IT" sz="3600" b="1" spc="-68" dirty="0">
                <a:solidFill>
                  <a:srgbClr val="FF0000"/>
                </a:solidFill>
              </a:rPr>
              <a:t>nell’</a:t>
            </a:r>
            <a:br>
              <a:rPr lang="it-IT" sz="3600" b="1" spc="-68" dirty="0">
                <a:solidFill>
                  <a:srgbClr val="FF0000"/>
                </a:solidFill>
              </a:rPr>
            </a:br>
            <a:r>
              <a:rPr lang="it-IT" sz="3600" b="1" spc="-68" dirty="0">
                <a:solidFill>
                  <a:srgbClr val="FF0000"/>
                </a:solidFill>
              </a:rPr>
              <a:t>interazione</a:t>
            </a:r>
            <a:endParaRPr lang="fr-FR" sz="3600" b="1" dirty="0">
              <a:solidFill>
                <a:srgbClr val="FF0000"/>
              </a:solidFill>
            </a:endParaRPr>
          </a:p>
        </p:txBody>
      </p:sp>
      <p:sp>
        <p:nvSpPr>
          <p:cNvPr id="7171" name="object 3"/>
          <p:cNvSpPr>
            <a:spLocks noGrp="1"/>
          </p:cNvSpPr>
          <p:nvPr>
            <p:ph type="body" idx="1"/>
          </p:nvPr>
        </p:nvSpPr>
        <p:spPr>
          <a:xfrm>
            <a:off x="3491880" y="0"/>
            <a:ext cx="5766625" cy="3744416"/>
          </a:xfrm>
          <a:blipFill dpi="0" rotWithShape="1">
            <a:blip r:embed="rId3"/>
            <a:srcRect/>
            <a:stretch>
              <a:fillRect/>
            </a:stretch>
          </a:blipFill>
        </p:spPr>
        <p:txBody>
          <a:bodyPr vert="horz" lIns="0" tIns="0" rIns="0" bIns="0" rtlCol="0">
            <a:normAutofit/>
          </a:bodyPr>
          <a:lstStyle/>
          <a:p>
            <a:endParaRPr lang="fr-FR" altLang="fr-FR" dirty="0"/>
          </a:p>
        </p:txBody>
      </p:sp>
      <p:sp>
        <p:nvSpPr>
          <p:cNvPr id="3" name="CasellaDiTesto 2"/>
          <p:cNvSpPr txBox="1"/>
          <p:nvPr/>
        </p:nvSpPr>
        <p:spPr>
          <a:xfrm>
            <a:off x="257505" y="3746523"/>
            <a:ext cx="8640960" cy="2554545"/>
          </a:xfrm>
          <a:prstGeom prst="rect">
            <a:avLst/>
          </a:prstGeom>
          <a:noFill/>
        </p:spPr>
        <p:txBody>
          <a:bodyPr wrap="square" rtlCol="0">
            <a:spAutoFit/>
          </a:bodyPr>
          <a:lstStyle/>
          <a:p>
            <a:r>
              <a:rPr lang="it-IT" altLang="fr-FR" sz="3200" dirty="0"/>
              <a:t>I primi anni costituiscono una </a:t>
            </a:r>
            <a:r>
              <a:rPr lang="it-IT" altLang="fr-FR" sz="3200" b="1" dirty="0"/>
              <a:t>finestra </a:t>
            </a:r>
          </a:p>
          <a:p>
            <a:r>
              <a:rPr lang="it-IT" altLang="fr-FR" sz="3200" b="1" dirty="0"/>
              <a:t>di opportunità</a:t>
            </a:r>
            <a:r>
              <a:rPr lang="it-IT" altLang="fr-FR" sz="3200" dirty="0"/>
              <a:t> che non avrà eguali, in termini  di efficacia e durata dell’effetto, nel corso successivo della vita, e che quindi </a:t>
            </a:r>
          </a:p>
          <a:p>
            <a:r>
              <a:rPr lang="it-IT" altLang="fr-FR" sz="3200" b="1" dirty="0"/>
              <a:t>non può andare perduta</a:t>
            </a:r>
            <a:endParaRPr lang="fr-FR" altLang="fr-FR" sz="3200" dirty="0"/>
          </a:p>
        </p:txBody>
      </p:sp>
    </p:spTree>
    <p:extLst>
      <p:ext uri="{BB962C8B-B14F-4D97-AF65-F5344CB8AC3E}">
        <p14:creationId xmlns:p14="http://schemas.microsoft.com/office/powerpoint/2010/main" val="3322842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775" y="0"/>
            <a:ext cx="9131960" cy="6858000"/>
          </a:xfrm>
        </p:spPr>
      </p:pic>
      <p:sp>
        <p:nvSpPr>
          <p:cNvPr id="2" name="CasellaDiTesto 1"/>
          <p:cNvSpPr txBox="1"/>
          <p:nvPr/>
        </p:nvSpPr>
        <p:spPr>
          <a:xfrm>
            <a:off x="6876256" y="5877272"/>
            <a:ext cx="1495922" cy="300082"/>
          </a:xfrm>
          <a:prstGeom prst="rect">
            <a:avLst/>
          </a:prstGeom>
          <a:noFill/>
        </p:spPr>
        <p:txBody>
          <a:bodyPr wrap="none" rtlCol="0">
            <a:spAutoFit/>
          </a:bodyPr>
          <a:lstStyle/>
          <a:p>
            <a:r>
              <a:rPr lang="it-IT" sz="1350" dirty="0"/>
              <a:t>Consapevolezza </a:t>
            </a:r>
          </a:p>
        </p:txBody>
      </p:sp>
    </p:spTree>
    <p:extLst>
      <p:ext uri="{BB962C8B-B14F-4D97-AF65-F5344CB8AC3E}">
        <p14:creationId xmlns:p14="http://schemas.microsoft.com/office/powerpoint/2010/main" val="643801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53602" name="Picture 2"/>
          <p:cNvPicPr>
            <a:picLocks noChangeAspect="1" noChangeArrowheads="1"/>
          </p:cNvPicPr>
          <p:nvPr/>
        </p:nvPicPr>
        <p:blipFill>
          <a:blip r:embed="rId2" cstate="print"/>
          <a:srcRect/>
          <a:stretch>
            <a:fillRect/>
          </a:stretch>
        </p:blipFill>
        <p:spPr bwMode="auto">
          <a:xfrm>
            <a:off x="-9525" y="0"/>
            <a:ext cx="9153525" cy="5105400"/>
          </a:xfrm>
          <a:prstGeom prst="rect">
            <a:avLst/>
          </a:prstGeom>
          <a:noFill/>
          <a:ln w="9525">
            <a:noFill/>
            <a:miter lim="800000"/>
            <a:headEnd/>
            <a:tailEnd/>
          </a:ln>
        </p:spPr>
      </p:pic>
      <p:sp>
        <p:nvSpPr>
          <p:cNvPr id="5" name="Rettangolo 4"/>
          <p:cNvSpPr/>
          <p:nvPr/>
        </p:nvSpPr>
        <p:spPr>
          <a:xfrm>
            <a:off x="457200" y="4581128"/>
            <a:ext cx="8435280" cy="1200329"/>
          </a:xfrm>
          <a:prstGeom prst="rect">
            <a:avLst/>
          </a:prstGeom>
        </p:spPr>
        <p:txBody>
          <a:bodyPr wrap="square">
            <a:spAutoFit/>
          </a:bodyPr>
          <a:lstStyle/>
          <a:p>
            <a:r>
              <a:rPr lang="it-IT" dirty="0"/>
              <a:t>Dal concepimento alla nascita si verificano una serie di fenomeni di sviluppo cellulare (neurogenesi e sinaptogenesi) che portano alla formazione o eliminazione di sinapsi, e guidano lo sviluppo del cervello umano nelle diverse fasce d’età.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1356" y="46868"/>
            <a:ext cx="6636948" cy="507831"/>
          </a:xfrm>
          <a:prstGeom prst="rect">
            <a:avLst/>
          </a:prstGeom>
        </p:spPr>
        <p:txBody>
          <a:bodyPr wrap="square" lIns="0" tIns="0" rIns="0" bIns="0">
            <a:spAutoFit/>
          </a:bodyPr>
          <a:lstStyle/>
          <a:p>
            <a:pPr algn="ctr">
              <a:defRPr/>
            </a:pPr>
            <a:r>
              <a:rPr sz="3300" b="1" dirty="0">
                <a:solidFill>
                  <a:srgbClr val="FF0000"/>
                </a:solidFill>
                <a:latin typeface="Calibri"/>
                <a:cs typeface="Calibri"/>
              </a:rPr>
              <a:t>La</a:t>
            </a:r>
            <a:r>
              <a:rPr sz="3300" b="1" spc="-79" dirty="0">
                <a:solidFill>
                  <a:srgbClr val="FF0000"/>
                </a:solidFill>
                <a:latin typeface="Times New Roman"/>
                <a:cs typeface="Times New Roman"/>
              </a:rPr>
              <a:t> </a:t>
            </a:r>
            <a:r>
              <a:rPr sz="3300" b="1" dirty="0">
                <a:solidFill>
                  <a:srgbClr val="FF0000"/>
                </a:solidFill>
                <a:latin typeface="Calibri"/>
                <a:cs typeface="Calibri"/>
              </a:rPr>
              <a:t>non</a:t>
            </a:r>
            <a:r>
              <a:rPr sz="3300" b="1" spc="-83" dirty="0">
                <a:solidFill>
                  <a:srgbClr val="FF0000"/>
                </a:solidFill>
                <a:latin typeface="Times New Roman"/>
                <a:cs typeface="Times New Roman"/>
              </a:rPr>
              <a:t> </a:t>
            </a:r>
            <a:r>
              <a:rPr sz="3300" b="1" spc="-11" dirty="0" err="1">
                <a:solidFill>
                  <a:srgbClr val="FF0000"/>
                </a:solidFill>
                <a:latin typeface="Calibri"/>
                <a:cs typeface="Calibri"/>
              </a:rPr>
              <a:t>i</a:t>
            </a:r>
            <a:r>
              <a:rPr sz="3300" b="1" spc="-41" dirty="0" err="1">
                <a:solidFill>
                  <a:srgbClr val="FF0000"/>
                </a:solidFill>
                <a:latin typeface="Calibri"/>
                <a:cs typeface="Calibri"/>
              </a:rPr>
              <a:t>n</a:t>
            </a:r>
            <a:r>
              <a:rPr sz="3300" b="1" spc="-56" dirty="0" err="1">
                <a:solidFill>
                  <a:srgbClr val="FF0000"/>
                </a:solidFill>
                <a:latin typeface="Calibri"/>
                <a:cs typeface="Calibri"/>
              </a:rPr>
              <a:t>t</a:t>
            </a:r>
            <a:r>
              <a:rPr sz="3300" b="1" spc="-4" dirty="0" err="1">
                <a:solidFill>
                  <a:srgbClr val="FF0000"/>
                </a:solidFill>
                <a:latin typeface="Calibri"/>
                <a:cs typeface="Calibri"/>
              </a:rPr>
              <a:t>e</a:t>
            </a:r>
            <a:r>
              <a:rPr sz="3300" b="1" spc="-71" dirty="0" err="1">
                <a:solidFill>
                  <a:srgbClr val="FF0000"/>
                </a:solidFill>
                <a:latin typeface="Calibri"/>
                <a:cs typeface="Calibri"/>
              </a:rPr>
              <a:t>r</a:t>
            </a:r>
            <a:r>
              <a:rPr sz="3300" b="1" dirty="0" err="1">
                <a:solidFill>
                  <a:srgbClr val="FF0000"/>
                </a:solidFill>
                <a:latin typeface="Calibri"/>
                <a:cs typeface="Calibri"/>
              </a:rPr>
              <a:t>azione</a:t>
            </a:r>
            <a:r>
              <a:rPr lang="it-IT" sz="3300" b="1" dirty="0">
                <a:solidFill>
                  <a:srgbClr val="FF0000"/>
                </a:solidFill>
                <a:latin typeface="Calibri"/>
                <a:cs typeface="Calibri"/>
              </a:rPr>
              <a:t>  </a:t>
            </a:r>
            <a:r>
              <a:rPr sz="3300" b="1" dirty="0">
                <a:solidFill>
                  <a:srgbClr val="FF0000"/>
                </a:solidFill>
                <a:latin typeface="Calibri"/>
                <a:cs typeface="Calibri"/>
              </a:rPr>
              <a:t>(</a:t>
            </a:r>
            <a:r>
              <a:rPr sz="3300" b="1" dirty="0" err="1">
                <a:solidFill>
                  <a:srgbClr val="FF0000"/>
                </a:solidFill>
                <a:latin typeface="Calibri"/>
                <a:cs typeface="Calibri"/>
              </a:rPr>
              <a:t>depr</a:t>
            </a:r>
            <a:r>
              <a:rPr sz="3300" b="1" spc="-19" dirty="0" err="1">
                <a:solidFill>
                  <a:srgbClr val="FF0000"/>
                </a:solidFill>
                <a:latin typeface="Calibri"/>
                <a:cs typeface="Calibri"/>
              </a:rPr>
              <a:t>i</a:t>
            </a:r>
            <a:r>
              <a:rPr sz="3300" b="1" spc="-45" dirty="0" err="1">
                <a:solidFill>
                  <a:srgbClr val="FF0000"/>
                </a:solidFill>
                <a:latin typeface="Calibri"/>
                <a:cs typeface="Calibri"/>
              </a:rPr>
              <a:t>v</a:t>
            </a:r>
            <a:r>
              <a:rPr sz="3300" b="1" dirty="0" err="1">
                <a:solidFill>
                  <a:srgbClr val="FF0000"/>
                </a:solidFill>
                <a:latin typeface="Calibri"/>
                <a:cs typeface="Calibri"/>
              </a:rPr>
              <a:t>azio</a:t>
            </a:r>
            <a:r>
              <a:rPr sz="3300" b="1" spc="-11" dirty="0" err="1">
                <a:solidFill>
                  <a:srgbClr val="FF0000"/>
                </a:solidFill>
                <a:latin typeface="Calibri"/>
                <a:cs typeface="Calibri"/>
              </a:rPr>
              <a:t>n</a:t>
            </a:r>
            <a:r>
              <a:rPr sz="3300" b="1" spc="-4" dirty="0" err="1">
                <a:solidFill>
                  <a:srgbClr val="FF0000"/>
                </a:solidFill>
                <a:latin typeface="Calibri"/>
                <a:cs typeface="Calibri"/>
              </a:rPr>
              <a:t>e</a:t>
            </a:r>
            <a:r>
              <a:rPr sz="3300" b="1" spc="-4" dirty="0">
                <a:solidFill>
                  <a:srgbClr val="FF0000"/>
                </a:solidFill>
                <a:latin typeface="Calibri"/>
                <a:cs typeface="Calibri"/>
              </a:rPr>
              <a:t>)</a:t>
            </a:r>
            <a:endParaRPr sz="3300" dirty="0">
              <a:latin typeface="Calibri"/>
              <a:cs typeface="Calibri"/>
            </a:endParaRPr>
          </a:p>
        </p:txBody>
      </p:sp>
      <p:sp>
        <p:nvSpPr>
          <p:cNvPr id="18435" name="object 3"/>
          <p:cNvSpPr txBox="1">
            <a:spLocks noChangeArrowheads="1"/>
          </p:cNvSpPr>
          <p:nvPr/>
        </p:nvSpPr>
        <p:spPr bwMode="auto">
          <a:xfrm>
            <a:off x="446546" y="554847"/>
            <a:ext cx="4152744"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dirty="0" err="1">
                <a:solidFill>
                  <a:srgbClr val="006FC0"/>
                </a:solidFill>
                <a:cs typeface="Calibri" panose="020F0502020204030204" pitchFamily="34" charset="0"/>
              </a:rPr>
              <a:t>Quando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b="1" dirty="0">
                <a:solidFill>
                  <a:srgbClr val="006FC0"/>
                </a:solidFill>
                <a:cs typeface="Calibri" panose="020F0502020204030204" pitchFamily="34" charset="0"/>
              </a:rPr>
              <a:t>le</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risposte</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degli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adulti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ai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bambini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sono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inaffidabili</a:t>
            </a:r>
            <a:r>
              <a:rPr lang="fr-FR" altLang="fr-FR" b="1" dirty="0">
                <a:solidFill>
                  <a:srgbClr val="006FC0"/>
                </a:solidFill>
                <a:cs typeface="Calibri" panose="020F0502020204030204" pitchFamily="34" charset="0"/>
              </a:rPr>
              <a:t>,</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inappropriate</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semplicemente</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b="1" dirty="0">
                <a:solidFill>
                  <a:srgbClr val="006FC0"/>
                </a:solidFill>
                <a:cs typeface="Calibri" panose="020F0502020204030204" pitchFamily="34" charset="0"/>
              </a:rPr>
              <a:t>assenti </a:t>
            </a:r>
            <a:r>
              <a:rPr lang="fr-FR" altLang="fr-FR" dirty="0" err="1">
                <a:solidFill>
                  <a:srgbClr val="006FC0"/>
                </a:solidFill>
                <a:cs typeface="Calibri" panose="020F0502020204030204" pitchFamily="34" charset="0"/>
              </a:rPr>
              <a:t>lo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sviluppo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dei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circuiti</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cerebrali</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può</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essere</a:t>
            </a:r>
            <a:r>
              <a:rPr lang="fr-FR" altLang="fr-FR" b="1" dirty="0">
                <a:solidFill>
                  <a:srgbClr val="006FC0"/>
                </a:solidFill>
                <a:latin typeface="Times New Roman" panose="02020603050405020304" pitchFamily="18" charset="0"/>
                <a:cs typeface="Times New Roman" panose="02020603050405020304" pitchFamily="18" charset="0"/>
              </a:rPr>
              <a:t> </a:t>
            </a:r>
            <a:r>
              <a:rPr lang="fr-FR" altLang="fr-FR" b="1" dirty="0" err="1">
                <a:solidFill>
                  <a:srgbClr val="006FC0"/>
                </a:solidFill>
                <a:cs typeface="Calibri" panose="020F0502020204030204" pitchFamily="34" charset="0"/>
              </a:rPr>
              <a:t>interrotto</a:t>
            </a:r>
            <a:r>
              <a:rPr lang="fr-FR" altLang="fr-FR" dirty="0">
                <a:solidFill>
                  <a:srgbClr val="006FC0"/>
                </a:solidFill>
                <a:cs typeface="Calibri" panose="020F0502020204030204" pitchFamily="34" charset="0"/>
              </a:rPr>
              <a:t>,</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influenzando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così</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il</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modo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con</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cui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bambini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apprendono</a:t>
            </a:r>
            <a:r>
              <a:rPr lang="fr-FR" altLang="fr-FR" dirty="0">
                <a:solidFill>
                  <a:srgbClr val="006FC0"/>
                </a:solidFill>
                <a:cs typeface="Calibri" panose="020F0502020204030204" pitchFamily="34" charset="0"/>
              </a:rPr>
              <a:t>,</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risolvono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problemi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e</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si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relazionano</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a:solidFill>
                  <a:srgbClr val="006FC0"/>
                </a:solidFill>
                <a:cs typeface="Calibri" panose="020F0502020204030204" pitchFamily="34" charset="0"/>
              </a:rPr>
              <a:t>con</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gli</a:t>
            </a:r>
            <a:r>
              <a:rPr lang="fr-FR" altLang="fr-FR" dirty="0">
                <a:solidFill>
                  <a:srgbClr val="006FC0"/>
                </a:solidFill>
                <a:latin typeface="Times New Roman" panose="02020603050405020304" pitchFamily="18" charset="0"/>
                <a:cs typeface="Times New Roman" panose="02020603050405020304" pitchFamily="18" charset="0"/>
              </a:rPr>
              <a:t> </a:t>
            </a:r>
            <a:r>
              <a:rPr lang="fr-FR" altLang="fr-FR" dirty="0" err="1">
                <a:solidFill>
                  <a:srgbClr val="006FC0"/>
                </a:solidFill>
                <a:cs typeface="Calibri" panose="020F0502020204030204" pitchFamily="34" charset="0"/>
              </a:rPr>
              <a:t>altri</a:t>
            </a:r>
            <a:endParaRPr lang="fr-FR" altLang="fr-FR" dirty="0">
              <a:cs typeface="Calibri" panose="020F0502020204030204" pitchFamily="34" charset="0"/>
            </a:endParaRPr>
          </a:p>
        </p:txBody>
      </p:sp>
      <p:sp>
        <p:nvSpPr>
          <p:cNvPr id="18436" name="object 4"/>
          <p:cNvSpPr>
            <a:spLocks noChangeArrowheads="1"/>
          </p:cNvSpPr>
          <p:nvPr/>
        </p:nvSpPr>
        <p:spPr bwMode="auto">
          <a:xfrm>
            <a:off x="7308304" y="5199075"/>
            <a:ext cx="1604963" cy="145137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latin typeface="Arial" panose="020B0604020202020204" pitchFamily="34" charset="0"/>
            </a:endParaRPr>
          </a:p>
        </p:txBody>
      </p:sp>
      <p:sp>
        <p:nvSpPr>
          <p:cNvPr id="18437" name="object 5"/>
          <p:cNvSpPr>
            <a:spLocks noChangeArrowheads="1"/>
          </p:cNvSpPr>
          <p:nvPr/>
        </p:nvSpPr>
        <p:spPr bwMode="auto">
          <a:xfrm>
            <a:off x="6587238" y="1492190"/>
            <a:ext cx="1964531" cy="130730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latin typeface="Arial" panose="020B0604020202020204" pitchFamily="34" charset="0"/>
            </a:endParaRPr>
          </a:p>
        </p:txBody>
      </p:sp>
      <p:sp>
        <p:nvSpPr>
          <p:cNvPr id="18438" name="object 6"/>
          <p:cNvSpPr>
            <a:spLocks noChangeArrowheads="1"/>
          </p:cNvSpPr>
          <p:nvPr/>
        </p:nvSpPr>
        <p:spPr bwMode="auto">
          <a:xfrm>
            <a:off x="4628083" y="3509502"/>
            <a:ext cx="1964531" cy="1307306"/>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latin typeface="Arial" panose="020B0604020202020204" pitchFamily="34" charset="0"/>
            </a:endParaRPr>
          </a:p>
        </p:txBody>
      </p:sp>
      <p:sp>
        <p:nvSpPr>
          <p:cNvPr id="18439" name="object 7"/>
          <p:cNvSpPr>
            <a:spLocks noChangeArrowheads="1"/>
          </p:cNvSpPr>
          <p:nvPr/>
        </p:nvSpPr>
        <p:spPr bwMode="auto">
          <a:xfrm>
            <a:off x="6954982" y="3303449"/>
            <a:ext cx="2035969" cy="1464469"/>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latin typeface="Arial" panose="020B0604020202020204" pitchFamily="34" charset="0"/>
            </a:endParaRPr>
          </a:p>
        </p:txBody>
      </p:sp>
      <p:sp>
        <p:nvSpPr>
          <p:cNvPr id="18440" name="object 8"/>
          <p:cNvSpPr>
            <a:spLocks noChangeArrowheads="1"/>
          </p:cNvSpPr>
          <p:nvPr/>
        </p:nvSpPr>
        <p:spPr bwMode="auto">
          <a:xfrm>
            <a:off x="5039946" y="5353857"/>
            <a:ext cx="2239565" cy="129659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latin typeface="Arial" panose="020B0604020202020204" pitchFamily="34" charset="0"/>
            </a:endParaRPr>
          </a:p>
        </p:txBody>
      </p:sp>
      <p:sp>
        <p:nvSpPr>
          <p:cNvPr id="18441" name="object 9"/>
          <p:cNvSpPr>
            <a:spLocks noChangeArrowheads="1"/>
          </p:cNvSpPr>
          <p:nvPr/>
        </p:nvSpPr>
        <p:spPr bwMode="auto">
          <a:xfrm>
            <a:off x="4857278" y="1150050"/>
            <a:ext cx="1506141" cy="1498997"/>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350">
              <a:latin typeface="Arial" panose="020B0604020202020204" pitchFamily="34" charset="0"/>
            </a:endParaRPr>
          </a:p>
        </p:txBody>
      </p:sp>
    </p:spTree>
    <p:extLst>
      <p:ext uri="{BB962C8B-B14F-4D97-AF65-F5344CB8AC3E}">
        <p14:creationId xmlns:p14="http://schemas.microsoft.com/office/powerpoint/2010/main" val="3858476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a:xfrm>
            <a:off x="611560" y="0"/>
            <a:ext cx="7456868" cy="1302913"/>
          </a:xfrm>
        </p:spPr>
        <p:txBody>
          <a:bodyPr/>
          <a:lstStyle/>
          <a:p>
            <a:pPr eaLnBrk="1" hangingPunct="1"/>
            <a:r>
              <a:rPr lang="it-IT" altLang="fr-FR" b="1" dirty="0">
                <a:solidFill>
                  <a:srgbClr val="FF0000"/>
                </a:solidFill>
              </a:rPr>
              <a:t>Nutrire o …non nutrire la mente dei  bambini</a:t>
            </a:r>
            <a:endParaRPr lang="it-IT" altLang="fr-FR" dirty="0"/>
          </a:p>
        </p:txBody>
      </p:sp>
      <p:sp>
        <p:nvSpPr>
          <p:cNvPr id="3" name="Segnaposto contenuto 2"/>
          <p:cNvSpPr>
            <a:spLocks noGrp="1"/>
          </p:cNvSpPr>
          <p:nvPr>
            <p:ph sz="half" idx="1"/>
          </p:nvPr>
        </p:nvSpPr>
        <p:spPr>
          <a:xfrm>
            <a:off x="179512" y="1412776"/>
            <a:ext cx="5040560" cy="5040559"/>
          </a:xfrm>
        </p:spPr>
        <p:txBody>
          <a:bodyPr rtlCol="0">
            <a:noAutofit/>
          </a:bodyPr>
          <a:lstStyle/>
          <a:p>
            <a:pPr eaLnBrk="1" hangingPunct="1">
              <a:defRPr/>
            </a:pPr>
            <a:r>
              <a:rPr lang="it-IT" b="1" dirty="0">
                <a:solidFill>
                  <a:srgbClr val="0070C0"/>
                </a:solidFill>
              </a:rPr>
              <a:t>Qualsiasi apporto o …mancanza di apporto implicito o esplicito lascia dei </a:t>
            </a:r>
            <a:r>
              <a:rPr lang="it-IT" b="1" u="sng" dirty="0">
                <a:solidFill>
                  <a:srgbClr val="0070C0"/>
                </a:solidFill>
              </a:rPr>
              <a:t>segni  sottoforma di sinapsi</a:t>
            </a:r>
            <a:r>
              <a:rPr lang="it-IT" b="1" dirty="0">
                <a:solidFill>
                  <a:srgbClr val="0070C0"/>
                </a:solidFill>
              </a:rPr>
              <a:t>, </a:t>
            </a:r>
            <a:r>
              <a:rPr lang="it-IT" b="1" u="sng" dirty="0">
                <a:solidFill>
                  <a:srgbClr val="0070C0"/>
                </a:solidFill>
              </a:rPr>
              <a:t>mediatori chimici che si attivano, si rafforzano o..si perdono</a:t>
            </a:r>
            <a:r>
              <a:rPr lang="en-US" b="1" u="sng" dirty="0">
                <a:solidFill>
                  <a:srgbClr val="FF0000"/>
                </a:solidFill>
              </a:rPr>
              <a:t>  </a:t>
            </a:r>
          </a:p>
          <a:p>
            <a:pPr eaLnBrk="1" hangingPunct="1">
              <a:defRPr/>
            </a:pPr>
            <a:r>
              <a:rPr lang="it-IT" b="1" dirty="0">
                <a:solidFill>
                  <a:srgbClr val="0070C0"/>
                </a:solidFill>
              </a:rPr>
              <a:t>Lo stesso patrimonio </a:t>
            </a:r>
            <a:r>
              <a:rPr lang="it-IT" b="1" u="sng" dirty="0">
                <a:solidFill>
                  <a:srgbClr val="0070C0"/>
                </a:solidFill>
              </a:rPr>
              <a:t>genetico </a:t>
            </a:r>
            <a:r>
              <a:rPr lang="it-IT" b="1" dirty="0">
                <a:solidFill>
                  <a:srgbClr val="0070C0"/>
                </a:solidFill>
              </a:rPr>
              <a:t>viene modificato non nella struttura ma nel funzionamento, spesso  in maniera irreversibile, e viene ereditato</a:t>
            </a:r>
            <a:endParaRPr lang="it-IT" sz="3200" b="1" dirty="0">
              <a:solidFill>
                <a:srgbClr val="0070C0"/>
              </a:solidFill>
            </a:endParaRPr>
          </a:p>
        </p:txBody>
      </p:sp>
      <p:pic>
        <p:nvPicPr>
          <p:cNvPr id="2048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5750" t="41673" r="24625" b="21907"/>
          <a:stretch>
            <a:fillRect/>
          </a:stretch>
        </p:blipFill>
        <p:spPr>
          <a:xfrm>
            <a:off x="5543550" y="1970486"/>
            <a:ext cx="1944291" cy="3555206"/>
          </a:xfrm>
        </p:spPr>
      </p:pic>
      <p:sp>
        <p:nvSpPr>
          <p:cNvPr id="2" name="Rettangolo 1"/>
          <p:cNvSpPr/>
          <p:nvPr/>
        </p:nvSpPr>
        <p:spPr>
          <a:xfrm>
            <a:off x="5436096" y="5850709"/>
            <a:ext cx="2376264" cy="507831"/>
          </a:xfrm>
          <a:prstGeom prst="rect">
            <a:avLst/>
          </a:prstGeom>
        </p:spPr>
        <p:txBody>
          <a:bodyPr wrap="square">
            <a:spAutoFit/>
          </a:bodyPr>
          <a:lstStyle/>
          <a:p>
            <a:pPr>
              <a:spcBef>
                <a:spcPct val="0"/>
              </a:spcBef>
            </a:pPr>
            <a:r>
              <a:rPr lang="it-IT" altLang="fr-FR" sz="1350" dirty="0">
                <a:solidFill>
                  <a:srgbClr val="0070C0"/>
                </a:solidFill>
              </a:rPr>
              <a:t>( metilazione del DNA e </a:t>
            </a:r>
          </a:p>
          <a:p>
            <a:pPr>
              <a:spcBef>
                <a:spcPct val="0"/>
              </a:spcBef>
            </a:pPr>
            <a:r>
              <a:rPr lang="it-IT" altLang="fr-FR" sz="1350" dirty="0" err="1">
                <a:solidFill>
                  <a:srgbClr val="0070C0"/>
                </a:solidFill>
              </a:rPr>
              <a:t>deacetilazione</a:t>
            </a:r>
            <a:r>
              <a:rPr lang="it-IT" altLang="fr-FR" sz="1350" dirty="0">
                <a:solidFill>
                  <a:srgbClr val="0070C0"/>
                </a:solidFill>
              </a:rPr>
              <a:t> dell'istone ) </a:t>
            </a:r>
            <a:endParaRPr lang="it-IT" altLang="fr-FR" sz="1350" dirty="0"/>
          </a:p>
        </p:txBody>
      </p:sp>
    </p:spTree>
    <p:extLst>
      <p:ext uri="{BB962C8B-B14F-4D97-AF65-F5344CB8AC3E}">
        <p14:creationId xmlns:p14="http://schemas.microsoft.com/office/powerpoint/2010/main" val="863049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3568" y="66810"/>
            <a:ext cx="6912768" cy="6791190"/>
          </a:xfrm>
        </p:spPr>
      </p:pic>
    </p:spTree>
    <p:extLst>
      <p:ext uri="{BB962C8B-B14F-4D97-AF65-F5344CB8AC3E}">
        <p14:creationId xmlns:p14="http://schemas.microsoft.com/office/powerpoint/2010/main" val="16848385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subTitle" idx="1"/>
          </p:nvPr>
        </p:nvSpPr>
        <p:spPr>
          <a:xfrm>
            <a:off x="827088" y="1412875"/>
            <a:ext cx="7632700" cy="2320925"/>
          </a:xfrm>
        </p:spPr>
        <p:txBody>
          <a:bodyPr/>
          <a:lstStyle/>
          <a:p>
            <a:pPr eaLnBrk="1" hangingPunct="1"/>
            <a:endParaRPr lang="it-IT" sz="2200" b="1" dirty="0">
              <a:solidFill>
                <a:srgbClr val="FF0000"/>
              </a:solidFill>
            </a:endParaRPr>
          </a:p>
          <a:p>
            <a:pPr eaLnBrk="1" hangingPunct="1"/>
            <a:endParaRPr lang="it-IT" sz="1800" dirty="0">
              <a:solidFill>
                <a:schemeClr val="accent2"/>
              </a:solidFill>
            </a:endParaRPr>
          </a:p>
          <a:p>
            <a:pPr eaLnBrk="1" hangingPunct="1"/>
            <a:r>
              <a:rPr lang="it-IT" sz="2000" dirty="0">
                <a:latin typeface="Comic Sans MS" pitchFamily="66" charset="0"/>
              </a:rPr>
              <a:t>“Più quantità e ancora più qualità”</a:t>
            </a:r>
          </a:p>
          <a:p>
            <a:pPr eaLnBrk="1" hangingPunct="1"/>
            <a:r>
              <a:rPr lang="it-IT" sz="1800" dirty="0">
                <a:latin typeface="Comic Sans MS" pitchFamily="66" charset="0"/>
              </a:rPr>
              <a:t>(</a:t>
            </a:r>
            <a:r>
              <a:rPr lang="it-IT" sz="1800" dirty="0" err="1">
                <a:latin typeface="Comic Sans MS" pitchFamily="66" charset="0"/>
              </a:rPr>
              <a:t>Hart</a:t>
            </a:r>
            <a:r>
              <a:rPr lang="it-IT" sz="1800" dirty="0">
                <a:latin typeface="Comic Sans MS" pitchFamily="66" charset="0"/>
              </a:rPr>
              <a:t> e </a:t>
            </a:r>
            <a:r>
              <a:rPr lang="it-IT" sz="1800" dirty="0" err="1">
                <a:latin typeface="Comic Sans MS" pitchFamily="66" charset="0"/>
              </a:rPr>
              <a:t>Risley</a:t>
            </a:r>
            <a:r>
              <a:rPr lang="it-IT" sz="1800" dirty="0">
                <a:latin typeface="Comic Sans MS" pitchFamily="66" charset="0"/>
              </a:rPr>
              <a:t>, 2003)</a:t>
            </a:r>
          </a:p>
          <a:p>
            <a:pPr eaLnBrk="1" hangingPunct="1"/>
            <a:endParaRPr lang="en-GB" sz="1400" dirty="0">
              <a:solidFill>
                <a:schemeClr val="accent2"/>
              </a:solidFill>
            </a:endParaRPr>
          </a:p>
        </p:txBody>
      </p:sp>
      <p:graphicFrame>
        <p:nvGraphicFramePr>
          <p:cNvPr id="130089" name="Group 41"/>
          <p:cNvGraphicFramePr>
            <a:graphicFrameLocks noGrp="1"/>
          </p:cNvGraphicFramePr>
          <p:nvPr/>
        </p:nvGraphicFramePr>
        <p:xfrm>
          <a:off x="539552" y="2924944"/>
          <a:ext cx="8208962" cy="2851151"/>
        </p:xfrm>
        <a:graphic>
          <a:graphicData uri="http://schemas.openxmlformats.org/drawingml/2006/table">
            <a:tbl>
              <a:tblPr/>
              <a:tblGrid>
                <a:gridCol w="2693987">
                  <a:extLst>
                    <a:ext uri="{9D8B030D-6E8A-4147-A177-3AD203B41FA5}">
                      <a16:colId xmlns="" xmlns:a16="http://schemas.microsoft.com/office/drawing/2014/main" val="20000"/>
                    </a:ext>
                  </a:extLst>
                </a:gridCol>
                <a:gridCol w="1789113">
                  <a:extLst>
                    <a:ext uri="{9D8B030D-6E8A-4147-A177-3AD203B41FA5}">
                      <a16:colId xmlns="" xmlns:a16="http://schemas.microsoft.com/office/drawing/2014/main" val="20001"/>
                    </a:ext>
                  </a:extLst>
                </a:gridCol>
                <a:gridCol w="1790700">
                  <a:extLst>
                    <a:ext uri="{9D8B030D-6E8A-4147-A177-3AD203B41FA5}">
                      <a16:colId xmlns="" xmlns:a16="http://schemas.microsoft.com/office/drawing/2014/main" val="20002"/>
                    </a:ext>
                  </a:extLst>
                </a:gridCol>
                <a:gridCol w="1935162">
                  <a:extLst>
                    <a:ext uri="{9D8B030D-6E8A-4147-A177-3AD203B41FA5}">
                      <a16:colId xmlns="" xmlns:a16="http://schemas.microsoft.com/office/drawing/2014/main" val="20003"/>
                    </a:ext>
                  </a:extLst>
                </a:gridCol>
              </a:tblGrid>
              <a:tr h="596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Parole in tutto</a:t>
                      </a:r>
                      <a:endParaRPr kumimoji="0" lang="en-GB"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 di sostegno</a:t>
                      </a:r>
                      <a:endParaRPr kumimoji="0" lang="en-GB"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rPr>
                        <a:t>… di proibizione</a:t>
                      </a:r>
                      <a:endParaRPr kumimoji="0" lang="en-GB"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50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1. Famiglia povera</a:t>
                      </a:r>
                      <a:endParaRPr kumimoji="0" lang="en-GB" sz="18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616</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5</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11 </a:t>
                      </a:r>
                      <a:endParaRPr kumimoji="0" lang="en-GB" sz="14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5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2. Famiglia operaia</a:t>
                      </a:r>
                      <a:endParaRPr kumimoji="0" lang="en-GB" sz="18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1251</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12</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7</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50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3. Famiglia di professionisti</a:t>
                      </a:r>
                      <a:endParaRPr kumimoji="0" lang="en-GB" sz="18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2153</a:t>
                      </a:r>
                      <a:r>
                        <a:rPr kumimoji="0" lang="it-IT" sz="1800" b="1" i="0" u="none" strike="noStrike" cap="none" normalizeH="0" baseline="0" dirty="0">
                          <a:ln>
                            <a:noFill/>
                          </a:ln>
                          <a:solidFill>
                            <a:schemeClr val="accent2"/>
                          </a:solidFill>
                          <a:effectLst/>
                          <a:latin typeface="Arial" charset="0"/>
                        </a:rPr>
                        <a:t>  </a:t>
                      </a:r>
                      <a:r>
                        <a:rPr lang="it-IT" sz="1600" b="1" kern="1200" dirty="0">
                          <a:solidFill>
                            <a:srgbClr val="FF6600"/>
                          </a:solidFill>
                          <a:latin typeface="Myriad Pro" pitchFamily="32" charset="0"/>
                          <a:ea typeface="+mn-ea"/>
                          <a:cs typeface="Arial" charset="0"/>
                        </a:rPr>
                        <a:t>(oltre 3 volte)</a:t>
                      </a:r>
                      <a:endParaRPr lang="en-GB" sz="1600" b="1" kern="1200" dirty="0">
                        <a:solidFill>
                          <a:srgbClr val="FF6600"/>
                        </a:solidFill>
                        <a:latin typeface="Myriad Pro" pitchFamily="32"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32</a:t>
                      </a:r>
                      <a:r>
                        <a:rPr kumimoji="0" lang="it-IT" sz="1800" b="1" i="0" u="none" strike="noStrike" cap="none" normalizeH="0" baseline="0" dirty="0">
                          <a:ln>
                            <a:noFill/>
                          </a:ln>
                          <a:solidFill>
                            <a:schemeClr val="accent2"/>
                          </a:solidFill>
                          <a:effectLst/>
                          <a:latin typeface="Arial" charset="0"/>
                        </a:rPr>
                        <a:t> </a:t>
                      </a:r>
                      <a:r>
                        <a:rPr lang="it-IT" sz="1600" b="1" kern="1200" dirty="0">
                          <a:solidFill>
                            <a:srgbClr val="FF6600"/>
                          </a:solidFill>
                          <a:latin typeface="Myriad Pro" pitchFamily="32" charset="0"/>
                          <a:ea typeface="+mn-ea"/>
                          <a:cs typeface="Arial" charset="0"/>
                        </a:rPr>
                        <a:t>(oltre 6 volte)</a:t>
                      </a:r>
                      <a:endParaRPr lang="en-GB" sz="1600" b="1" kern="1200" dirty="0">
                        <a:solidFill>
                          <a:srgbClr val="FF6600"/>
                        </a:solidFill>
                        <a:latin typeface="Myriad Pro" pitchFamily="32" charset="0"/>
                        <a:ea typeface="+mn-ea"/>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chemeClr val="tx1"/>
                          </a:solidFill>
                          <a:effectLst/>
                          <a:latin typeface="Arial" charset="0"/>
                        </a:rPr>
                        <a:t>5</a:t>
                      </a:r>
                      <a:r>
                        <a:rPr kumimoji="0" lang="it-IT" sz="1800" b="1" i="0" u="none" strike="noStrike" cap="none" normalizeH="0" baseline="0" dirty="0">
                          <a:ln>
                            <a:noFill/>
                          </a:ln>
                          <a:solidFill>
                            <a:schemeClr val="accent2"/>
                          </a:solidFill>
                          <a:effectLst/>
                          <a:latin typeface="Arial" charset="0"/>
                        </a:rPr>
                        <a:t> </a:t>
                      </a:r>
                      <a:r>
                        <a:rPr lang="it-IT" sz="1600" b="1" kern="1200" dirty="0">
                          <a:solidFill>
                            <a:srgbClr val="FF6600"/>
                          </a:solidFill>
                          <a:latin typeface="Myriad Pro" pitchFamily="32" charset="0"/>
                          <a:ea typeface="+mn-ea"/>
                          <a:cs typeface="Arial" charset="0"/>
                        </a:rPr>
                        <a:t>(50% in meno)</a:t>
                      </a:r>
                      <a:endParaRPr lang="en-GB" sz="1600" b="1" kern="1200" dirty="0">
                        <a:solidFill>
                          <a:srgbClr val="FF6600"/>
                        </a:solidFill>
                        <a:latin typeface="Myriad Pro" pitchFamily="32" charset="0"/>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33823" name="Titolo 5"/>
          <p:cNvSpPr>
            <a:spLocks noGrp="1"/>
          </p:cNvSpPr>
          <p:nvPr>
            <p:ph type="ctrTitle"/>
          </p:nvPr>
        </p:nvSpPr>
        <p:spPr>
          <a:xfrm>
            <a:off x="642938" y="357188"/>
            <a:ext cx="7772400" cy="1470025"/>
          </a:xfrm>
        </p:spPr>
        <p:txBody>
          <a:bodyPr/>
          <a:lstStyle/>
          <a:p>
            <a:r>
              <a:rPr lang="it-IT" sz="3200" b="1" kern="1200" dirty="0">
                <a:solidFill>
                  <a:srgbClr val="4F81BD"/>
                </a:solidFill>
                <a:latin typeface="Myriad Pro" pitchFamily="32" charset="0"/>
                <a:ea typeface="+mn-ea"/>
                <a:cs typeface="Arial" charset="0"/>
              </a:rPr>
              <a:t>L’importanza della parola e il ruolo della posizione sociale</a:t>
            </a:r>
          </a:p>
        </p:txBody>
      </p:sp>
      <p:sp>
        <p:nvSpPr>
          <p:cNvPr id="5" name="CasellaDiTesto 4"/>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18/38</a:t>
            </a:r>
          </a:p>
        </p:txBody>
      </p:sp>
      <p:pic>
        <p:nvPicPr>
          <p:cNvPr id="6" name="Picture 3"/>
          <p:cNvPicPr>
            <a:picLocks noChangeAspect="1" noChangeArrowheads="1"/>
          </p:cNvPicPr>
          <p:nvPr/>
        </p:nvPicPr>
        <p:blipFill>
          <a:blip r:embed="rId3" cstate="print"/>
          <a:srcRect t="-24466" b="-24466"/>
          <a:stretch>
            <a:fillRect/>
          </a:stretch>
        </p:blipFill>
        <p:spPr bwMode="auto">
          <a:xfrm>
            <a:off x="250825" y="5630863"/>
            <a:ext cx="2233613" cy="1227137"/>
          </a:xfrm>
          <a:prstGeom prst="rect">
            <a:avLst/>
          </a:prstGeom>
          <a:noFill/>
          <a:ln w="9525">
            <a:noFill/>
            <a:round/>
            <a:headEnd/>
            <a:tailEnd/>
          </a:ln>
        </p:spPr>
      </p:pic>
      <p:sp>
        <p:nvSpPr>
          <p:cNvPr id="4" name="Rettangolo arrotondato 3"/>
          <p:cNvSpPr/>
          <p:nvPr/>
        </p:nvSpPr>
        <p:spPr>
          <a:xfrm>
            <a:off x="6712490" y="1827213"/>
            <a:ext cx="2088232" cy="1076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STILE AUTORITARIO</a:t>
            </a:r>
          </a:p>
        </p:txBody>
      </p:sp>
      <p:sp>
        <p:nvSpPr>
          <p:cNvPr id="8" name="Rettangolo 7"/>
          <p:cNvSpPr/>
          <p:nvPr/>
        </p:nvSpPr>
        <p:spPr>
          <a:xfrm>
            <a:off x="6876256" y="5797799"/>
            <a:ext cx="1867517" cy="1137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STILE AUTOREVOLE</a:t>
            </a:r>
          </a:p>
        </p:txBody>
      </p:sp>
    </p:spTree>
    <p:extLst>
      <p:ext uri="{BB962C8B-B14F-4D97-AF65-F5344CB8AC3E}">
        <p14:creationId xmlns:p14="http://schemas.microsoft.com/office/powerpoint/2010/main" val="2924487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76672"/>
            <a:ext cx="8229600" cy="1143000"/>
          </a:xfrm>
        </p:spPr>
        <p:txBody>
          <a:bodyPr>
            <a:noAutofit/>
          </a:bodyPr>
          <a:lstStyle/>
          <a:p>
            <a:pPr>
              <a:defRPr/>
            </a:pPr>
            <a:r>
              <a:rPr lang="en-GB" sz="3600" dirty="0">
                <a:solidFill>
                  <a:srgbClr val="C00000"/>
                </a:solidFill>
                <a:latin typeface="+mn-lt"/>
              </a:rPr>
              <a:t> </a:t>
            </a:r>
            <a:br>
              <a:rPr lang="en-GB" sz="3600" dirty="0">
                <a:solidFill>
                  <a:srgbClr val="C00000"/>
                </a:solidFill>
                <a:latin typeface="+mn-lt"/>
              </a:rPr>
            </a:br>
            <a:r>
              <a:rPr lang="en-GB" sz="3200" b="1" kern="1200" dirty="0" err="1">
                <a:solidFill>
                  <a:srgbClr val="4F81BD"/>
                </a:solidFill>
                <a:latin typeface="Myriad Pro" pitchFamily="32" charset="0"/>
                <a:ea typeface="+mn-ea"/>
                <a:cs typeface="Arial" charset="0"/>
              </a:rPr>
              <a:t>Meno</a:t>
            </a:r>
            <a:r>
              <a:rPr lang="en-GB" sz="3200" b="1" kern="1200" dirty="0">
                <a:solidFill>
                  <a:srgbClr val="4F81BD"/>
                </a:solidFill>
                <a:latin typeface="Myriad Pro" pitchFamily="32" charset="0"/>
                <a:ea typeface="+mn-ea"/>
                <a:cs typeface="Arial" charset="0"/>
              </a:rPr>
              <a:t> parole </a:t>
            </a:r>
            <a:r>
              <a:rPr lang="en-GB" sz="3200" b="1" kern="1200" dirty="0" err="1">
                <a:solidFill>
                  <a:srgbClr val="4F81BD"/>
                </a:solidFill>
                <a:latin typeface="Myriad Pro" pitchFamily="32" charset="0"/>
                <a:ea typeface="+mn-ea"/>
                <a:cs typeface="Arial" charset="0"/>
              </a:rPr>
              <a:t>si</a:t>
            </a:r>
            <a:r>
              <a:rPr lang="en-GB" sz="3200" b="1" kern="1200" dirty="0">
                <a:solidFill>
                  <a:srgbClr val="4F81BD"/>
                </a:solidFill>
                <a:latin typeface="Myriad Pro" pitchFamily="32" charset="0"/>
                <a:ea typeface="+mn-ea"/>
                <a:cs typeface="Arial" charset="0"/>
              </a:rPr>
              <a:t> </a:t>
            </a:r>
            <a:r>
              <a:rPr lang="en-GB" sz="3200" b="1" kern="1200" dirty="0" err="1">
                <a:solidFill>
                  <a:srgbClr val="4F81BD"/>
                </a:solidFill>
                <a:latin typeface="Myriad Pro" pitchFamily="32" charset="0"/>
                <a:ea typeface="+mn-ea"/>
                <a:cs typeface="Arial" charset="0"/>
              </a:rPr>
              <a:t>ascoltano</a:t>
            </a:r>
            <a:r>
              <a:rPr lang="en-GB" sz="3200" b="1" kern="1200" dirty="0">
                <a:solidFill>
                  <a:srgbClr val="4F81BD"/>
                </a:solidFill>
                <a:latin typeface="Myriad Pro" pitchFamily="32" charset="0"/>
                <a:ea typeface="+mn-ea"/>
                <a:cs typeface="Arial" charset="0"/>
              </a:rPr>
              <a:t>, </a:t>
            </a:r>
            <a:br>
              <a:rPr lang="en-GB" sz="3200" b="1" kern="1200" dirty="0">
                <a:solidFill>
                  <a:srgbClr val="4F81BD"/>
                </a:solidFill>
                <a:latin typeface="Myriad Pro" pitchFamily="32" charset="0"/>
                <a:ea typeface="+mn-ea"/>
                <a:cs typeface="Arial" charset="0"/>
              </a:rPr>
            </a:br>
            <a:r>
              <a:rPr lang="en-GB" sz="3200" b="1" kern="1200" dirty="0" err="1">
                <a:solidFill>
                  <a:srgbClr val="4F81BD"/>
                </a:solidFill>
                <a:latin typeface="Myriad Pro" pitchFamily="32" charset="0"/>
                <a:ea typeface="+mn-ea"/>
                <a:cs typeface="Arial" charset="0"/>
              </a:rPr>
              <a:t>meno</a:t>
            </a:r>
            <a:r>
              <a:rPr lang="en-GB" sz="3200" b="1" kern="1200" dirty="0">
                <a:solidFill>
                  <a:srgbClr val="4F81BD"/>
                </a:solidFill>
                <a:latin typeface="Myriad Pro" pitchFamily="32" charset="0"/>
                <a:ea typeface="+mn-ea"/>
                <a:cs typeface="Arial" charset="0"/>
              </a:rPr>
              <a:t> parole </a:t>
            </a:r>
            <a:r>
              <a:rPr lang="en-GB" sz="3200" b="1" kern="1200" dirty="0" err="1">
                <a:solidFill>
                  <a:srgbClr val="4F81BD"/>
                </a:solidFill>
                <a:latin typeface="Myriad Pro" pitchFamily="32" charset="0"/>
                <a:ea typeface="+mn-ea"/>
                <a:cs typeface="Arial" charset="0"/>
              </a:rPr>
              <a:t>si</a:t>
            </a:r>
            <a:r>
              <a:rPr lang="en-GB" sz="3200" b="1" kern="1200" dirty="0">
                <a:solidFill>
                  <a:srgbClr val="4F81BD"/>
                </a:solidFill>
                <a:latin typeface="Myriad Pro" pitchFamily="32" charset="0"/>
                <a:ea typeface="+mn-ea"/>
                <a:cs typeface="Arial" charset="0"/>
              </a:rPr>
              <a:t> </a:t>
            </a:r>
            <a:r>
              <a:rPr lang="en-GB" sz="3200" b="1" kern="1200" dirty="0" err="1">
                <a:solidFill>
                  <a:srgbClr val="4F81BD"/>
                </a:solidFill>
                <a:latin typeface="Myriad Pro" pitchFamily="32" charset="0"/>
                <a:ea typeface="+mn-ea"/>
                <a:cs typeface="Arial" charset="0"/>
              </a:rPr>
              <a:t>sanno</a:t>
            </a:r>
            <a:r>
              <a:rPr lang="it-IT" sz="3600" dirty="0">
                <a:solidFill>
                  <a:srgbClr val="C00000"/>
                </a:solidFill>
                <a:latin typeface="+mn-lt"/>
              </a:rPr>
              <a:t/>
            </a:r>
            <a:br>
              <a:rPr lang="it-IT" sz="3600" dirty="0">
                <a:solidFill>
                  <a:srgbClr val="C00000"/>
                </a:solidFill>
                <a:latin typeface="+mn-lt"/>
              </a:rPr>
            </a:br>
            <a:endParaRPr lang="it-IT" sz="3600" dirty="0">
              <a:solidFill>
                <a:srgbClr val="C00000"/>
              </a:solidFill>
              <a:latin typeface="+mn-lt"/>
            </a:endParaRPr>
          </a:p>
        </p:txBody>
      </p:sp>
      <p:sp>
        <p:nvSpPr>
          <p:cNvPr id="5" name="Rectangle 1"/>
          <p:cNvSpPr txBox="1">
            <a:spLocks noChangeArrowheads="1"/>
          </p:cNvSpPr>
          <p:nvPr/>
        </p:nvSpPr>
        <p:spPr>
          <a:xfrm>
            <a:off x="755576" y="260648"/>
            <a:ext cx="8229600" cy="982663"/>
          </a:xfrm>
          <a:prstGeom prst="rect">
            <a:avLst/>
          </a:prstGeom>
          <a:ln/>
        </p:spPr>
        <p:txBody>
          <a:bodyPr anchor="ctr">
            <a:normAutofit/>
          </a:bodyPr>
          <a:lstStyle/>
          <a:p>
            <a:pPr algn="ctr" eaLnBrk="1" fontAlgn="auto" hangingPunct="1">
              <a:spcAft>
                <a:spcPts val="0"/>
              </a:spcAft>
              <a:buClr>
                <a:srgbClr val="FF0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3600" dirty="0">
              <a:solidFill>
                <a:srgbClr val="FF0000"/>
              </a:solidFill>
              <a:latin typeface="Comic Sans MS" pitchFamily="66" charset="0"/>
              <a:ea typeface="+mj-ea"/>
              <a:cs typeface="+mj-cs"/>
            </a:endParaRPr>
          </a:p>
        </p:txBody>
      </p:sp>
      <p:pic>
        <p:nvPicPr>
          <p:cNvPr id="31748" name="Picture 2" descr="http://thrivebyfivewa.org/wp-content/uploads/DisparitiesinEarlyVocabularyGrowth.png"/>
          <p:cNvPicPr>
            <a:picLocks noChangeAspect="1" noChangeArrowheads="1"/>
          </p:cNvPicPr>
          <p:nvPr/>
        </p:nvPicPr>
        <p:blipFill>
          <a:blip r:embed="rId3" cstate="print"/>
          <a:srcRect/>
          <a:stretch>
            <a:fillRect/>
          </a:stretch>
        </p:blipFill>
        <p:spPr bwMode="auto">
          <a:xfrm>
            <a:off x="0" y="2060575"/>
            <a:ext cx="5076825" cy="3960813"/>
          </a:xfrm>
          <a:prstGeom prst="rect">
            <a:avLst/>
          </a:prstGeom>
          <a:noFill/>
          <a:ln w="9525">
            <a:noFill/>
            <a:miter lim="800000"/>
            <a:headEnd/>
            <a:tailEnd/>
          </a:ln>
        </p:spPr>
      </p:pic>
      <p:pic>
        <p:nvPicPr>
          <p:cNvPr id="31749" name="Picture 6" descr="http://smartpei.typepad.com/robs_thoughts/kidswords.jpg"/>
          <p:cNvPicPr>
            <a:picLocks noChangeAspect="1" noChangeArrowheads="1"/>
          </p:cNvPicPr>
          <p:nvPr/>
        </p:nvPicPr>
        <p:blipFill>
          <a:blip r:embed="rId4" cstate="print"/>
          <a:srcRect/>
          <a:stretch>
            <a:fillRect/>
          </a:stretch>
        </p:blipFill>
        <p:spPr bwMode="auto">
          <a:xfrm>
            <a:off x="5076825" y="2492375"/>
            <a:ext cx="3425825" cy="3673475"/>
          </a:xfrm>
          <a:prstGeom prst="rect">
            <a:avLst/>
          </a:prstGeom>
          <a:noFill/>
          <a:ln w="9525">
            <a:noFill/>
            <a:miter lim="800000"/>
            <a:headEnd/>
            <a:tailEnd/>
          </a:ln>
        </p:spPr>
      </p:pic>
      <p:sp>
        <p:nvSpPr>
          <p:cNvPr id="6" name="CasellaDiTesto 5"/>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17/38</a:t>
            </a:r>
          </a:p>
        </p:txBody>
      </p:sp>
      <p:pic>
        <p:nvPicPr>
          <p:cNvPr id="7" name="Picture 3"/>
          <p:cNvPicPr>
            <a:picLocks noChangeAspect="1" noChangeArrowheads="1"/>
          </p:cNvPicPr>
          <p:nvPr/>
        </p:nvPicPr>
        <p:blipFill>
          <a:blip r:embed="rId5" cstate="print"/>
          <a:srcRect t="-24466" b="-24466"/>
          <a:stretch>
            <a:fillRect/>
          </a:stretch>
        </p:blipFill>
        <p:spPr bwMode="auto">
          <a:xfrm>
            <a:off x="250825" y="5630863"/>
            <a:ext cx="2233613" cy="1227137"/>
          </a:xfrm>
          <a:prstGeom prst="rect">
            <a:avLst/>
          </a:prstGeom>
          <a:noFill/>
          <a:ln w="9525">
            <a:noFill/>
            <a:round/>
            <a:headEnd/>
            <a:tailEnd/>
          </a:ln>
        </p:spPr>
      </p:pic>
      <p:sp>
        <p:nvSpPr>
          <p:cNvPr id="8" name="Fumetto 2 7"/>
          <p:cNvSpPr/>
          <p:nvPr/>
        </p:nvSpPr>
        <p:spPr bwMode="auto">
          <a:xfrm>
            <a:off x="0" y="5229200"/>
            <a:ext cx="5076056" cy="1628800"/>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dirty="0"/>
              <a:t>numero di </a:t>
            </a:r>
            <a:r>
              <a:rPr lang="it-IT" u="sng" dirty="0"/>
              <a:t>parole conosciute </a:t>
            </a:r>
            <a:r>
              <a:rPr lang="it-IT" dirty="0"/>
              <a:t>dai bambini a 16-24-36 mesi; c’è un cospicuo svantaggio dei bambini poveri oppure appartenenti alla </a:t>
            </a:r>
            <a:r>
              <a:rPr lang="it-IT" dirty="0" err="1"/>
              <a:t>working</a:t>
            </a:r>
            <a:r>
              <a:rPr lang="it-IT" dirty="0"/>
              <a:t> </a:t>
            </a:r>
            <a:r>
              <a:rPr lang="it-IT" dirty="0" err="1"/>
              <a:t>class</a:t>
            </a:r>
            <a:r>
              <a:rPr lang="it-IT" dirty="0"/>
              <a:t> rispetto a quelli di genitori con istruzione universitaria.</a:t>
            </a:r>
            <a:endParaRPr kumimoji="0" lang="it-IT" sz="1800" b="0" i="0" u="none" strike="noStrike" cap="none" normalizeH="0" baseline="0" dirty="0">
              <a:ln>
                <a:noFill/>
              </a:ln>
              <a:solidFill>
                <a:schemeClr val="tx1"/>
              </a:solidFill>
              <a:effectLst/>
              <a:latin typeface="Arial" charset="0"/>
            </a:endParaRPr>
          </a:p>
        </p:txBody>
      </p:sp>
      <p:sp>
        <p:nvSpPr>
          <p:cNvPr id="9" name="Fumetto 2 8"/>
          <p:cNvSpPr/>
          <p:nvPr/>
        </p:nvSpPr>
        <p:spPr bwMode="auto">
          <a:xfrm>
            <a:off x="4788024" y="980728"/>
            <a:ext cx="4355976" cy="1484784"/>
          </a:xfrm>
          <a:prstGeom prst="wedgeRoundRectCallout">
            <a:avLst>
              <a:gd name="adj1" fmla="val 12821"/>
              <a:gd name="adj2" fmla="val 5761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sz="2400" b="1" dirty="0"/>
              <a:t>le parole che si apprendono sono  proporzionali a quelle che si </a:t>
            </a:r>
            <a:r>
              <a:rPr lang="it-IT" sz="2400" b="1" u="sng" dirty="0"/>
              <a:t>ascoltano</a:t>
            </a:r>
            <a:endParaRPr kumimoji="0" lang="it-IT" sz="2400" b="1" i="0" u="sng"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5448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2"/>
          <p:cNvSpPr txBox="1">
            <a:spLocks noChangeArrowheads="1"/>
          </p:cNvSpPr>
          <p:nvPr/>
        </p:nvSpPr>
        <p:spPr bwMode="auto">
          <a:xfrm>
            <a:off x="250824" y="188640"/>
            <a:ext cx="8497639" cy="1511573"/>
          </a:xfrm>
          <a:prstGeom prst="rect">
            <a:avLst/>
          </a:prstGeom>
          <a:noFill/>
          <a:ln w="9525">
            <a:noFill/>
            <a:round/>
            <a:headEnd/>
            <a:tailEnd/>
          </a:ln>
        </p:spPr>
        <p:txBody>
          <a:bodyPr lIns="90000" tIns="46800" rIns="90000" bIns="46800" anchor="b"/>
          <a:lstStyle/>
          <a:p>
            <a:pPr algn="ctr">
              <a:lnSpc>
                <a:spcPct val="100000"/>
              </a:lnSpc>
              <a:spcBef>
                <a:spcPct val="0"/>
              </a:spcBef>
              <a:buClr>
                <a:srgbClr val="C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u="sng" dirty="0" err="1">
                <a:solidFill>
                  <a:srgbClr val="4F81BD"/>
                </a:solidFill>
                <a:latin typeface="Myriad Pro" pitchFamily="32" charset="0"/>
              </a:rPr>
              <a:t>L’interazione</a:t>
            </a:r>
            <a:r>
              <a:rPr lang="en-GB" sz="3200" b="1" dirty="0">
                <a:solidFill>
                  <a:srgbClr val="4F81BD"/>
                </a:solidFill>
                <a:latin typeface="Myriad Pro" pitchFamily="32" charset="0"/>
              </a:rPr>
              <a:t> è </a:t>
            </a:r>
            <a:r>
              <a:rPr lang="en-GB" sz="3200" b="1" dirty="0" err="1">
                <a:solidFill>
                  <a:srgbClr val="4F81BD"/>
                </a:solidFill>
                <a:latin typeface="Myriad Pro" pitchFamily="32" charset="0"/>
              </a:rPr>
              <a:t>fondamentale</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il</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vocabolario</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si</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sviluppa</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maggiormente</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nei</a:t>
            </a:r>
            <a:r>
              <a:rPr lang="en-GB" sz="3200" b="1" dirty="0">
                <a:solidFill>
                  <a:srgbClr val="4F81BD"/>
                </a:solidFill>
                <a:latin typeface="Myriad Pro" pitchFamily="32" charset="0"/>
              </a:rPr>
              <a:t> bambini </a:t>
            </a:r>
            <a:r>
              <a:rPr lang="en-GB" sz="3200" b="1" dirty="0" err="1">
                <a:solidFill>
                  <a:srgbClr val="4F81BD"/>
                </a:solidFill>
                <a:latin typeface="Myriad Pro" pitchFamily="32" charset="0"/>
              </a:rPr>
              <a:t>di</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madri</a:t>
            </a:r>
            <a:r>
              <a:rPr lang="en-GB" sz="3200" b="1" dirty="0">
                <a:solidFill>
                  <a:srgbClr val="4F81BD"/>
                </a:solidFill>
                <a:latin typeface="Myriad Pro" pitchFamily="32" charset="0"/>
              </a:rPr>
              <a:t> “</a:t>
            </a:r>
            <a:r>
              <a:rPr lang="en-GB" sz="3200" b="1" dirty="0" err="1">
                <a:solidFill>
                  <a:srgbClr val="4F81BD"/>
                </a:solidFill>
                <a:latin typeface="Myriad Pro" pitchFamily="32" charset="0"/>
              </a:rPr>
              <a:t>altamente</a:t>
            </a:r>
            <a:r>
              <a:rPr lang="en-GB" sz="3200" b="1" dirty="0">
                <a:solidFill>
                  <a:srgbClr val="4F81BD"/>
                </a:solidFill>
                <a:latin typeface="Myriad Pro" pitchFamily="32" charset="0"/>
              </a:rPr>
              <a:t> responsive”</a:t>
            </a:r>
          </a:p>
        </p:txBody>
      </p:sp>
      <p:graphicFrame>
        <p:nvGraphicFramePr>
          <p:cNvPr id="4098" name="Object 3"/>
          <p:cNvGraphicFramePr>
            <a:graphicFrameLocks noChangeAspect="1"/>
          </p:cNvGraphicFramePr>
          <p:nvPr/>
        </p:nvGraphicFramePr>
        <p:xfrm>
          <a:off x="3635896" y="1785937"/>
          <a:ext cx="5256584" cy="5072063"/>
        </p:xfrm>
        <a:graphic>
          <a:graphicData uri="http://schemas.openxmlformats.org/presentationml/2006/ole">
            <mc:AlternateContent xmlns:mc="http://schemas.openxmlformats.org/markup-compatibility/2006">
              <mc:Choice xmlns:v="urn:schemas-microsoft-com:vml" Requires="v">
                <p:oleObj spid="_x0000_s2055" r:id="rId4" imgW="6048316" imgH="4505350" progId="Excel.Sheet.8">
                  <p:embed/>
                </p:oleObj>
              </mc:Choice>
              <mc:Fallback>
                <p:oleObj r:id="rId4" imgW="6048316" imgH="4505350" progId="Excel.Sheet.8">
                  <p:embed/>
                  <p:pic>
                    <p:nvPicPr>
                      <p:cNvPr id="409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785937"/>
                        <a:ext cx="5256584" cy="507206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4101" name="Text Box 4"/>
          <p:cNvSpPr txBox="1">
            <a:spLocks noChangeArrowheads="1"/>
          </p:cNvSpPr>
          <p:nvPr/>
        </p:nvSpPr>
        <p:spPr bwMode="auto">
          <a:xfrm>
            <a:off x="539552" y="2000250"/>
            <a:ext cx="2818011" cy="3743325"/>
          </a:xfrm>
          <a:prstGeom prst="rect">
            <a:avLst/>
          </a:prstGeom>
          <a:noFill/>
          <a:ln w="9525">
            <a:noFill/>
            <a:round/>
            <a:headEnd/>
            <a:tailEnd/>
          </a:ln>
        </p:spPr>
        <p:txBody>
          <a:bodyPr lIns="90000" tIns="46800" rIns="90000" bIns="46800"/>
          <a:lstStyle/>
          <a:p>
            <a:pPr marL="466725" indent="-466725">
              <a:lnSpc>
                <a:spcPct val="90000"/>
              </a:lnSpc>
              <a:spcBef>
                <a:spcPts val="600"/>
              </a:spcBef>
              <a:buClr>
                <a:srgbClr val="000000"/>
              </a:buClr>
              <a:buFont typeface="Arial" pitchFamily="34" charset="0"/>
              <a:buChar char="•"/>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pPr>
            <a:r>
              <a:rPr lang="en-GB" sz="2400" dirty="0">
                <a:solidFill>
                  <a:srgbClr val="000000"/>
                </a:solidFill>
              </a:rPr>
              <a:t>Lo </a:t>
            </a:r>
            <a:r>
              <a:rPr lang="en-GB" sz="2400" dirty="0" err="1">
                <a:solidFill>
                  <a:srgbClr val="000000"/>
                </a:solidFill>
              </a:rPr>
              <a:t>sviluppo</a:t>
            </a:r>
            <a:r>
              <a:rPr lang="en-GB" sz="2400" dirty="0">
                <a:solidFill>
                  <a:srgbClr val="000000"/>
                </a:solidFill>
              </a:rPr>
              <a:t> </a:t>
            </a:r>
            <a:r>
              <a:rPr lang="en-GB" sz="2400" dirty="0" err="1">
                <a:solidFill>
                  <a:srgbClr val="000000"/>
                </a:solidFill>
              </a:rPr>
              <a:t>di</a:t>
            </a:r>
            <a:r>
              <a:rPr lang="en-GB" sz="2400" dirty="0">
                <a:solidFill>
                  <a:srgbClr val="000000"/>
                </a:solidFill>
              </a:rPr>
              <a:t> </a:t>
            </a:r>
            <a:r>
              <a:rPr lang="en-GB" sz="2400" dirty="0" err="1">
                <a:solidFill>
                  <a:srgbClr val="000000"/>
                </a:solidFill>
              </a:rPr>
              <a:t>nuove</a:t>
            </a:r>
            <a:r>
              <a:rPr lang="en-GB" sz="2400" dirty="0">
                <a:solidFill>
                  <a:srgbClr val="000000"/>
                </a:solidFill>
              </a:rPr>
              <a:t> </a:t>
            </a:r>
            <a:r>
              <a:rPr lang="en-GB" sz="2400" dirty="0" err="1">
                <a:solidFill>
                  <a:srgbClr val="000000"/>
                </a:solidFill>
              </a:rPr>
              <a:t>sinapsi</a:t>
            </a:r>
            <a:r>
              <a:rPr lang="en-GB" sz="2400" dirty="0">
                <a:solidFill>
                  <a:srgbClr val="000000"/>
                </a:solidFill>
              </a:rPr>
              <a:t> </a:t>
            </a:r>
            <a:r>
              <a:rPr lang="en-GB" sz="2400" dirty="0" err="1">
                <a:solidFill>
                  <a:srgbClr val="000000"/>
                </a:solidFill>
              </a:rPr>
              <a:t>richiede</a:t>
            </a:r>
            <a:r>
              <a:rPr lang="en-GB" sz="2400" dirty="0">
                <a:solidFill>
                  <a:srgbClr val="000000"/>
                </a:solidFill>
              </a:rPr>
              <a:t> </a:t>
            </a:r>
            <a:r>
              <a:rPr lang="en-GB" sz="2400" b="1" dirty="0" err="1">
                <a:solidFill>
                  <a:srgbClr val="000000"/>
                </a:solidFill>
              </a:rPr>
              <a:t>interattività</a:t>
            </a:r>
            <a:endParaRPr lang="en-GB" sz="2400" b="1" dirty="0">
              <a:solidFill>
                <a:srgbClr val="000000"/>
              </a:solidFill>
            </a:endParaRPr>
          </a:p>
          <a:p>
            <a:pPr marL="466725" indent="-466725">
              <a:lnSpc>
                <a:spcPct val="90000"/>
              </a:lnSpc>
              <a:spcBef>
                <a:spcPts val="600"/>
              </a:spcBef>
              <a:buClr>
                <a:srgbClr val="000000"/>
              </a:buClr>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pPr>
            <a:endParaRPr lang="en-GB" sz="2400" dirty="0">
              <a:solidFill>
                <a:srgbClr val="000000"/>
              </a:solidFill>
            </a:endParaRPr>
          </a:p>
          <a:p>
            <a:pPr marL="466725" indent="-466725">
              <a:lnSpc>
                <a:spcPct val="90000"/>
              </a:lnSpc>
              <a:spcBef>
                <a:spcPts val="600"/>
              </a:spcBef>
              <a:buClr>
                <a:srgbClr val="000000"/>
              </a:buClr>
              <a:buFont typeface="Arial" pitchFamily="34" charset="0"/>
              <a:buChar char="•"/>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pPr>
            <a:r>
              <a:rPr lang="en-GB" sz="2400" dirty="0">
                <a:solidFill>
                  <a:srgbClr val="000000"/>
                </a:solidFill>
              </a:rPr>
              <a:t>La </a:t>
            </a:r>
            <a:r>
              <a:rPr lang="en-GB" sz="2400" dirty="0" err="1">
                <a:solidFill>
                  <a:srgbClr val="000000"/>
                </a:solidFill>
              </a:rPr>
              <a:t>stimolazione</a:t>
            </a:r>
            <a:r>
              <a:rPr lang="en-GB" sz="2400" dirty="0">
                <a:solidFill>
                  <a:srgbClr val="000000"/>
                </a:solidFill>
              </a:rPr>
              <a:t> </a:t>
            </a:r>
            <a:r>
              <a:rPr lang="en-GB" sz="2400" dirty="0" err="1">
                <a:solidFill>
                  <a:srgbClr val="000000"/>
                </a:solidFill>
              </a:rPr>
              <a:t>unidirezionale</a:t>
            </a:r>
            <a:r>
              <a:rPr lang="en-GB" sz="2400" dirty="0">
                <a:solidFill>
                  <a:srgbClr val="000000"/>
                </a:solidFill>
              </a:rPr>
              <a:t> non è </a:t>
            </a:r>
            <a:r>
              <a:rPr lang="en-GB" sz="2400" dirty="0" err="1">
                <a:solidFill>
                  <a:srgbClr val="000000"/>
                </a:solidFill>
              </a:rPr>
              <a:t>sufficiente</a:t>
            </a:r>
            <a:endParaRPr lang="en-GB" sz="2400" dirty="0">
              <a:solidFill>
                <a:srgbClr val="000000"/>
              </a:solidFill>
            </a:endParaRPr>
          </a:p>
        </p:txBody>
      </p:sp>
      <p:sp>
        <p:nvSpPr>
          <p:cNvPr id="6" name="CasellaDiTesto 5"/>
          <p:cNvSpPr txBox="1"/>
          <p:nvPr/>
        </p:nvSpPr>
        <p:spPr>
          <a:xfrm>
            <a:off x="7092280" y="0"/>
            <a:ext cx="138922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9/38</a:t>
            </a:r>
          </a:p>
        </p:txBody>
      </p:sp>
      <p:pic>
        <p:nvPicPr>
          <p:cNvPr id="7" name="Picture 3"/>
          <p:cNvPicPr>
            <a:picLocks noChangeAspect="1" noChangeArrowheads="1"/>
          </p:cNvPicPr>
          <p:nvPr/>
        </p:nvPicPr>
        <p:blipFill>
          <a:blip r:embed="rId6" cstate="print"/>
          <a:srcRect t="-24466" b="-24466"/>
          <a:stretch>
            <a:fillRect/>
          </a:stretch>
        </p:blipFill>
        <p:spPr bwMode="auto">
          <a:xfrm>
            <a:off x="250825" y="5630863"/>
            <a:ext cx="2233613" cy="1227137"/>
          </a:xfrm>
          <a:prstGeom prst="rect">
            <a:avLst/>
          </a:prstGeom>
          <a:noFill/>
          <a:ln w="9525">
            <a:noFill/>
            <a:round/>
            <a:headEnd/>
            <a:tailEnd/>
          </a:ln>
        </p:spPr>
      </p:pic>
    </p:spTree>
    <p:extLst>
      <p:ext uri="{BB962C8B-B14F-4D97-AF65-F5344CB8AC3E}">
        <p14:creationId xmlns:p14="http://schemas.microsoft.com/office/powerpoint/2010/main" val="13547379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idx="4294967295"/>
          </p:nvPr>
        </p:nvSpPr>
        <p:spPr>
          <a:xfrm>
            <a:off x="827584" y="260648"/>
            <a:ext cx="8316416" cy="1179215"/>
          </a:xfrm>
        </p:spPr>
        <p:txBody>
          <a:bodyPr lIns="0" tIns="0" rIns="0" bIns="0">
            <a:normAutofit/>
          </a:bodyPr>
          <a:lstStyle/>
          <a:p>
            <a:pPr>
              <a:lnSpc>
                <a:spcPct val="92000"/>
              </a:lnSpc>
              <a:buClr>
                <a:srgbClr val="333399"/>
              </a:buClr>
              <a:buFont typeface="Arial Bold"/>
              <a:buNone/>
              <a:tabLst>
                <a:tab pos="0"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en-GB" sz="3200" b="1" kern="1200" dirty="0" err="1">
                <a:solidFill>
                  <a:srgbClr val="4F81BD"/>
                </a:solidFill>
                <a:latin typeface="Myriad Pro" pitchFamily="32" charset="0"/>
                <a:ea typeface="+mn-ea"/>
                <a:cs typeface="Arial" charset="0"/>
              </a:rPr>
              <a:t>Interazione</a:t>
            </a:r>
            <a:r>
              <a:rPr lang="en-GB" sz="3200" b="1" kern="1200" dirty="0">
                <a:solidFill>
                  <a:srgbClr val="4F81BD"/>
                </a:solidFill>
                <a:latin typeface="Myriad Pro" pitchFamily="32" charset="0"/>
                <a:ea typeface="+mn-ea"/>
                <a:cs typeface="Arial" charset="0"/>
              </a:rPr>
              <a:t> è </a:t>
            </a:r>
            <a:r>
              <a:rPr lang="en-GB" sz="3200" b="1" kern="1200" dirty="0" err="1">
                <a:solidFill>
                  <a:srgbClr val="4F81BD"/>
                </a:solidFill>
                <a:latin typeface="Myriad Pro" pitchFamily="32" charset="0"/>
                <a:ea typeface="+mn-ea"/>
                <a:cs typeface="Arial" charset="0"/>
              </a:rPr>
              <a:t>contatto</a:t>
            </a:r>
            <a:r>
              <a:rPr lang="en-GB" sz="3200" b="1" kern="1200" dirty="0">
                <a:solidFill>
                  <a:srgbClr val="4F81BD"/>
                </a:solidFill>
                <a:latin typeface="Myriad Pro" pitchFamily="32" charset="0"/>
                <a:ea typeface="+mn-ea"/>
                <a:cs typeface="Arial" charset="0"/>
              </a:rPr>
              <a:t>, </a:t>
            </a:r>
            <a:r>
              <a:rPr lang="en-GB" sz="3200" b="1" kern="1200" dirty="0" err="1">
                <a:solidFill>
                  <a:srgbClr val="4F81BD"/>
                </a:solidFill>
                <a:latin typeface="Myriad Pro" pitchFamily="32" charset="0"/>
                <a:ea typeface="+mn-ea"/>
                <a:cs typeface="Arial" charset="0"/>
              </a:rPr>
              <a:t>sguardo</a:t>
            </a:r>
            <a:r>
              <a:rPr lang="en-GB" sz="3200" b="1" kern="1200" dirty="0">
                <a:solidFill>
                  <a:srgbClr val="4F81BD"/>
                </a:solidFill>
                <a:latin typeface="Myriad Pro" pitchFamily="32" charset="0"/>
                <a:ea typeface="+mn-ea"/>
                <a:cs typeface="Arial" charset="0"/>
              </a:rPr>
              <a:t> </a:t>
            </a:r>
            <a:br>
              <a:rPr lang="en-GB" sz="3200" b="1" kern="1200" dirty="0">
                <a:solidFill>
                  <a:srgbClr val="4F81BD"/>
                </a:solidFill>
                <a:latin typeface="Myriad Pro" pitchFamily="32" charset="0"/>
                <a:ea typeface="+mn-ea"/>
                <a:cs typeface="Arial" charset="0"/>
              </a:rPr>
            </a:br>
            <a:r>
              <a:rPr lang="en-GB" sz="3200" b="1" kern="1200" dirty="0" err="1">
                <a:solidFill>
                  <a:srgbClr val="4F81BD"/>
                </a:solidFill>
                <a:latin typeface="Myriad Pro" pitchFamily="32" charset="0"/>
                <a:ea typeface="+mn-ea"/>
                <a:cs typeface="Arial" charset="0"/>
              </a:rPr>
              <a:t>parola</a:t>
            </a:r>
            <a:r>
              <a:rPr lang="en-GB" sz="3200" b="1" kern="1200" dirty="0">
                <a:solidFill>
                  <a:srgbClr val="4F81BD"/>
                </a:solidFill>
                <a:latin typeface="Myriad Pro" pitchFamily="32" charset="0"/>
                <a:ea typeface="+mn-ea"/>
                <a:cs typeface="Arial" charset="0"/>
              </a:rPr>
              <a:t>, </a:t>
            </a:r>
            <a:r>
              <a:rPr lang="en-GB" sz="3200" b="1" kern="1200" dirty="0" err="1">
                <a:solidFill>
                  <a:srgbClr val="4F81BD"/>
                </a:solidFill>
                <a:latin typeface="Myriad Pro" pitchFamily="32" charset="0"/>
                <a:ea typeface="+mn-ea"/>
                <a:cs typeface="Arial" charset="0"/>
              </a:rPr>
              <a:t>gioco</a:t>
            </a:r>
            <a:r>
              <a:rPr lang="en-GB" sz="3200" b="1" kern="1200" dirty="0">
                <a:solidFill>
                  <a:srgbClr val="4F81BD"/>
                </a:solidFill>
                <a:latin typeface="Myriad Pro" pitchFamily="32" charset="0"/>
                <a:ea typeface="+mn-ea"/>
                <a:cs typeface="Arial" charset="0"/>
              </a:rPr>
              <a:t>  </a:t>
            </a:r>
          </a:p>
        </p:txBody>
      </p:sp>
      <p:pic>
        <p:nvPicPr>
          <p:cNvPr id="16387" name="Picture 2"/>
          <p:cNvPicPr>
            <a:picLocks noChangeAspect="1" noChangeArrowheads="1"/>
          </p:cNvPicPr>
          <p:nvPr/>
        </p:nvPicPr>
        <p:blipFill>
          <a:blip r:embed="rId3" cstate="print"/>
          <a:srcRect/>
          <a:stretch>
            <a:fillRect/>
          </a:stretch>
        </p:blipFill>
        <p:spPr bwMode="auto">
          <a:xfrm>
            <a:off x="2555776" y="1439863"/>
            <a:ext cx="4032448" cy="4797449"/>
          </a:xfrm>
          <a:prstGeom prst="rect">
            <a:avLst/>
          </a:prstGeom>
          <a:noFill/>
          <a:ln w="9525">
            <a:noFill/>
            <a:round/>
            <a:headEnd/>
            <a:tailEnd/>
          </a:ln>
        </p:spPr>
      </p:pic>
      <p:sp>
        <p:nvSpPr>
          <p:cNvPr id="4" name="CasellaDiTesto 3"/>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10/38</a:t>
            </a:r>
          </a:p>
        </p:txBody>
      </p:sp>
      <p:pic>
        <p:nvPicPr>
          <p:cNvPr id="5" name="Picture 3"/>
          <p:cNvPicPr>
            <a:picLocks noChangeAspect="1" noChangeArrowheads="1"/>
          </p:cNvPicPr>
          <p:nvPr/>
        </p:nvPicPr>
        <p:blipFill>
          <a:blip r:embed="rId4" cstate="print"/>
          <a:srcRect t="-24466" b="-24466"/>
          <a:stretch>
            <a:fillRect/>
          </a:stretch>
        </p:blipFill>
        <p:spPr bwMode="auto">
          <a:xfrm>
            <a:off x="250825" y="5630863"/>
            <a:ext cx="2233613" cy="1227137"/>
          </a:xfrm>
          <a:prstGeom prst="rect">
            <a:avLst/>
          </a:prstGeom>
          <a:noFill/>
          <a:ln w="9525">
            <a:noFill/>
            <a:round/>
            <a:headEnd/>
            <a:tailEnd/>
          </a:ln>
        </p:spPr>
      </p:pic>
    </p:spTree>
    <p:extLst>
      <p:ext uri="{BB962C8B-B14F-4D97-AF65-F5344CB8AC3E}">
        <p14:creationId xmlns:p14="http://schemas.microsoft.com/office/powerpoint/2010/main" val="23440621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28588"/>
            <a:ext cx="9144000" cy="1431925"/>
          </a:xfrm>
        </p:spPr>
        <p:txBody>
          <a:bodyPr>
            <a:normAutofit fontScale="90000"/>
          </a:bodyPr>
          <a:lstStyle/>
          <a:p>
            <a:r>
              <a:rPr lang="en-US" sz="3200" dirty="0">
                <a:solidFill>
                  <a:schemeClr val="accent2"/>
                </a:solidFill>
              </a:rPr>
              <a:t/>
            </a:r>
            <a:br>
              <a:rPr lang="en-US" sz="3200" dirty="0">
                <a:solidFill>
                  <a:schemeClr val="accent2"/>
                </a:solidFill>
              </a:rPr>
            </a:br>
            <a:r>
              <a:rPr lang="en-US" sz="3200" b="1" kern="1200" dirty="0">
                <a:solidFill>
                  <a:srgbClr val="4F81BD"/>
                </a:solidFill>
                <a:latin typeface="Myriad Pro" pitchFamily="32" charset="0"/>
                <a:ea typeface="+mn-ea"/>
                <a:cs typeface="Arial" charset="0"/>
              </a:rPr>
              <a:t>Il volume </a:t>
            </a:r>
            <a:r>
              <a:rPr lang="en-US" sz="3200" b="1" kern="1200" dirty="0" err="1">
                <a:solidFill>
                  <a:srgbClr val="4F81BD"/>
                </a:solidFill>
                <a:latin typeface="Myriad Pro" pitchFamily="32" charset="0"/>
                <a:ea typeface="+mn-ea"/>
                <a:cs typeface="Arial" charset="0"/>
              </a:rPr>
              <a:t>di</a:t>
            </a:r>
            <a:r>
              <a:rPr lang="en-US" sz="3200" b="1" kern="1200" dirty="0">
                <a:solidFill>
                  <a:srgbClr val="4F81BD"/>
                </a:solidFill>
                <a:latin typeface="Myriad Pro" pitchFamily="32" charset="0"/>
                <a:ea typeface="+mn-ea"/>
                <a:cs typeface="Arial" charset="0"/>
              </a:rPr>
              <a:t> </a:t>
            </a:r>
            <a:r>
              <a:rPr lang="en-US" sz="3200" b="1" kern="1200" dirty="0" err="1">
                <a:solidFill>
                  <a:srgbClr val="4F81BD"/>
                </a:solidFill>
                <a:latin typeface="Myriad Pro" pitchFamily="32" charset="0"/>
                <a:ea typeface="+mn-ea"/>
                <a:cs typeface="Arial" charset="0"/>
              </a:rPr>
              <a:t>una</a:t>
            </a:r>
            <a:r>
              <a:rPr lang="en-US" sz="3200" b="1" kern="1200" dirty="0">
                <a:solidFill>
                  <a:srgbClr val="4F81BD"/>
                </a:solidFill>
                <a:latin typeface="Myriad Pro" pitchFamily="32" charset="0"/>
                <a:ea typeface="+mn-ea"/>
                <a:cs typeface="Arial" charset="0"/>
              </a:rPr>
              <a:t> parte </a:t>
            </a:r>
            <a:r>
              <a:rPr lang="en-US" sz="3200" b="1" kern="1200" dirty="0" err="1">
                <a:solidFill>
                  <a:srgbClr val="4F81BD"/>
                </a:solidFill>
                <a:latin typeface="Myriad Pro" pitchFamily="32" charset="0"/>
                <a:ea typeface="+mn-ea"/>
                <a:cs typeface="Arial" charset="0"/>
              </a:rPr>
              <a:t>importante</a:t>
            </a:r>
            <a:r>
              <a:rPr lang="en-US" sz="3200" b="1" kern="1200" dirty="0">
                <a:solidFill>
                  <a:srgbClr val="4F81BD"/>
                </a:solidFill>
                <a:latin typeface="Myriad Pro" pitchFamily="32" charset="0"/>
                <a:ea typeface="+mn-ea"/>
                <a:cs typeface="Arial" charset="0"/>
              </a:rPr>
              <a:t> del </a:t>
            </a:r>
            <a:r>
              <a:rPr lang="en-US" sz="3200" b="1" kern="1200" dirty="0" err="1">
                <a:solidFill>
                  <a:srgbClr val="4F81BD"/>
                </a:solidFill>
                <a:latin typeface="Myriad Pro" pitchFamily="32" charset="0"/>
                <a:ea typeface="+mn-ea"/>
                <a:cs typeface="Arial" charset="0"/>
              </a:rPr>
              <a:t>cervello</a:t>
            </a:r>
            <a:r>
              <a:rPr lang="en-US" sz="3200" b="1" kern="1200" dirty="0">
                <a:solidFill>
                  <a:srgbClr val="4F81BD"/>
                </a:solidFill>
                <a:latin typeface="Myriad Pro" pitchFamily="32" charset="0"/>
                <a:ea typeface="+mn-ea"/>
                <a:cs typeface="Arial" charset="0"/>
              </a:rPr>
              <a:t> (</a:t>
            </a:r>
            <a:r>
              <a:rPr lang="en-US" sz="3200" b="1" kern="1200" dirty="0" err="1">
                <a:solidFill>
                  <a:srgbClr val="4F81BD"/>
                </a:solidFill>
                <a:latin typeface="Myriad Pro" pitchFamily="32" charset="0"/>
                <a:ea typeface="+mn-ea"/>
                <a:cs typeface="Arial" charset="0"/>
              </a:rPr>
              <a:t>ippocampo</a:t>
            </a:r>
            <a:r>
              <a:rPr lang="en-US" sz="3200" b="1" kern="1200" dirty="0">
                <a:solidFill>
                  <a:srgbClr val="4F81BD"/>
                </a:solidFill>
                <a:latin typeface="Myriad Pro" pitchFamily="32" charset="0"/>
                <a:ea typeface="+mn-ea"/>
                <a:cs typeface="Arial" charset="0"/>
              </a:rPr>
              <a:t>) </a:t>
            </a:r>
            <a:r>
              <a:rPr lang="en-US" sz="3200" b="1" kern="1200" dirty="0" err="1">
                <a:solidFill>
                  <a:srgbClr val="4F81BD"/>
                </a:solidFill>
                <a:latin typeface="Myriad Pro" pitchFamily="32" charset="0"/>
                <a:ea typeface="+mn-ea"/>
                <a:cs typeface="Arial" charset="0"/>
              </a:rPr>
              <a:t>dipende</a:t>
            </a:r>
            <a:r>
              <a:rPr lang="en-US" sz="3200" b="1" kern="1200" dirty="0">
                <a:solidFill>
                  <a:srgbClr val="4F81BD"/>
                </a:solidFill>
                <a:latin typeface="Myriad Pro" pitchFamily="32" charset="0"/>
                <a:ea typeface="+mn-ea"/>
                <a:cs typeface="Arial" charset="0"/>
              </a:rPr>
              <a:t> </a:t>
            </a:r>
            <a:r>
              <a:rPr lang="en-US" sz="3200" b="1" kern="1200" dirty="0" err="1">
                <a:solidFill>
                  <a:srgbClr val="4F81BD"/>
                </a:solidFill>
                <a:latin typeface="Myriad Pro" pitchFamily="32" charset="0"/>
                <a:ea typeface="+mn-ea"/>
                <a:cs typeface="Arial" charset="0"/>
              </a:rPr>
              <a:t>dalle</a:t>
            </a:r>
            <a:r>
              <a:rPr lang="en-US" sz="3200" b="1" kern="1200" dirty="0">
                <a:solidFill>
                  <a:srgbClr val="4F81BD"/>
                </a:solidFill>
                <a:latin typeface="Myriad Pro" pitchFamily="32" charset="0"/>
                <a:ea typeface="+mn-ea"/>
                <a:cs typeface="Arial" charset="0"/>
              </a:rPr>
              <a:t> cure </a:t>
            </a:r>
            <a:r>
              <a:rPr lang="en-US" sz="3200" b="1" kern="1200" dirty="0" err="1">
                <a:solidFill>
                  <a:srgbClr val="4F81BD"/>
                </a:solidFill>
                <a:latin typeface="Myriad Pro" pitchFamily="32" charset="0"/>
                <a:ea typeface="+mn-ea"/>
                <a:cs typeface="Arial" charset="0"/>
              </a:rPr>
              <a:t>materne</a:t>
            </a:r>
            <a:r>
              <a:rPr lang="en-US" sz="3200" dirty="0">
                <a:solidFill>
                  <a:schemeClr val="accent2"/>
                </a:solidFill>
              </a:rPr>
              <a:t/>
            </a:r>
            <a:br>
              <a:rPr lang="en-US" sz="3200" dirty="0">
                <a:solidFill>
                  <a:schemeClr val="accent2"/>
                </a:solidFill>
              </a:rPr>
            </a:br>
            <a:endParaRPr lang="it-IT" sz="2400" dirty="0">
              <a:solidFill>
                <a:schemeClr val="accent2"/>
              </a:solidFill>
            </a:endParaRPr>
          </a:p>
        </p:txBody>
      </p:sp>
      <p:pic>
        <p:nvPicPr>
          <p:cNvPr id="58370" name="Picture 2"/>
          <p:cNvPicPr>
            <a:picLocks noGrp="1" noChangeAspect="1" noChangeArrowheads="1"/>
          </p:cNvPicPr>
          <p:nvPr>
            <p:ph idx="1"/>
          </p:nvPr>
        </p:nvPicPr>
        <p:blipFill>
          <a:blip r:embed="rId3" cstate="print"/>
          <a:srcRect/>
          <a:stretch>
            <a:fillRect/>
          </a:stretch>
        </p:blipFill>
        <p:spPr bwMode="auto">
          <a:xfrm>
            <a:off x="4355976" y="1988840"/>
            <a:ext cx="4448175" cy="3200400"/>
          </a:xfrm>
          <a:prstGeom prst="rect">
            <a:avLst/>
          </a:prstGeom>
          <a:noFill/>
          <a:ln w="9525">
            <a:noFill/>
            <a:miter lim="800000"/>
            <a:headEnd/>
            <a:tailEnd/>
          </a:ln>
        </p:spPr>
      </p:pic>
      <p:sp>
        <p:nvSpPr>
          <p:cNvPr id="4" name="CasellaDiTesto 3"/>
          <p:cNvSpPr txBox="1"/>
          <p:nvPr/>
        </p:nvSpPr>
        <p:spPr>
          <a:xfrm>
            <a:off x="1475656" y="5805264"/>
            <a:ext cx="7056784" cy="707886"/>
          </a:xfrm>
          <a:prstGeom prst="rect">
            <a:avLst/>
          </a:prstGeom>
          <a:noFill/>
        </p:spPr>
        <p:txBody>
          <a:bodyPr wrap="square" rtlCol="0">
            <a:spAutoFit/>
          </a:bodyPr>
          <a:lstStyle/>
          <a:p>
            <a:r>
              <a:rPr lang="en-US" sz="2000" dirty="0">
                <a:solidFill>
                  <a:srgbClr val="4F81BD"/>
                </a:solidFill>
                <a:latin typeface="Myriad Pro" pitchFamily="32" charset="0"/>
              </a:rPr>
              <a:t>Maternal support in early childhood predicts larger </a:t>
            </a:r>
            <a:r>
              <a:rPr lang="en-US" sz="2000" dirty="0" err="1">
                <a:solidFill>
                  <a:srgbClr val="4F81BD"/>
                </a:solidFill>
                <a:latin typeface="Myriad Pro" pitchFamily="32" charset="0"/>
              </a:rPr>
              <a:t>hippocampal</a:t>
            </a:r>
            <a:r>
              <a:rPr lang="en-US" sz="2000" dirty="0">
                <a:solidFill>
                  <a:srgbClr val="4F81BD"/>
                </a:solidFill>
                <a:latin typeface="Myriad Pro" pitchFamily="32" charset="0"/>
              </a:rPr>
              <a:t> volumes at school  (</a:t>
            </a:r>
            <a:r>
              <a:rPr lang="en-US" sz="2000" dirty="0" err="1">
                <a:solidFill>
                  <a:srgbClr val="4F81BD"/>
                </a:solidFill>
                <a:latin typeface="Myriad Pro" pitchFamily="32" charset="0"/>
              </a:rPr>
              <a:t>Luby</a:t>
            </a:r>
            <a:r>
              <a:rPr lang="en-US" sz="2000" dirty="0">
                <a:solidFill>
                  <a:srgbClr val="4F81BD"/>
                </a:solidFill>
                <a:latin typeface="Myriad Pro" pitchFamily="32" charset="0"/>
              </a:rPr>
              <a:t> et al. PNAS 2012)</a:t>
            </a:r>
            <a:endParaRPr lang="it-IT" sz="2000" dirty="0">
              <a:solidFill>
                <a:srgbClr val="4F81BD"/>
              </a:solidFill>
              <a:latin typeface="Myriad Pro" pitchFamily="32" charset="0"/>
            </a:endParaRPr>
          </a:p>
        </p:txBody>
      </p:sp>
      <p:pic>
        <p:nvPicPr>
          <p:cNvPr id="32769" name="Picture 1"/>
          <p:cNvPicPr>
            <a:picLocks noChangeAspect="1" noChangeArrowheads="1"/>
          </p:cNvPicPr>
          <p:nvPr/>
        </p:nvPicPr>
        <p:blipFill>
          <a:blip r:embed="rId4" cstate="print"/>
          <a:srcRect/>
          <a:stretch>
            <a:fillRect/>
          </a:stretch>
        </p:blipFill>
        <p:spPr bwMode="auto">
          <a:xfrm>
            <a:off x="323528" y="2204864"/>
            <a:ext cx="3456384" cy="2669084"/>
          </a:xfrm>
          <a:prstGeom prst="rect">
            <a:avLst/>
          </a:prstGeom>
          <a:noFill/>
          <a:ln w="9525">
            <a:noFill/>
            <a:miter lim="800000"/>
            <a:headEnd/>
            <a:tailEnd/>
          </a:ln>
        </p:spPr>
      </p:pic>
      <p:sp>
        <p:nvSpPr>
          <p:cNvPr id="6" name="CasellaDiTesto 5"/>
          <p:cNvSpPr txBox="1"/>
          <p:nvPr/>
        </p:nvSpPr>
        <p:spPr>
          <a:xfrm>
            <a:off x="7092280" y="188640"/>
            <a:ext cx="1462773"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11/38</a:t>
            </a:r>
          </a:p>
        </p:txBody>
      </p:sp>
      <p:pic>
        <p:nvPicPr>
          <p:cNvPr id="7" name="Picture 3"/>
          <p:cNvPicPr>
            <a:picLocks noChangeAspect="1" noChangeArrowheads="1"/>
          </p:cNvPicPr>
          <p:nvPr/>
        </p:nvPicPr>
        <p:blipFill>
          <a:blip r:embed="rId5" cstate="print"/>
          <a:srcRect t="-24466" b="-24466"/>
          <a:stretch>
            <a:fillRect/>
          </a:stretch>
        </p:blipFill>
        <p:spPr bwMode="auto">
          <a:xfrm>
            <a:off x="250825" y="5630863"/>
            <a:ext cx="2233613" cy="1227137"/>
          </a:xfrm>
          <a:prstGeom prst="rect">
            <a:avLst/>
          </a:prstGeom>
          <a:noFill/>
          <a:ln w="9525">
            <a:noFill/>
            <a:round/>
            <a:headEnd/>
            <a:tailEnd/>
          </a:ln>
        </p:spPr>
      </p:pic>
      <p:sp>
        <p:nvSpPr>
          <p:cNvPr id="8" name="Fumetto 2 7"/>
          <p:cNvSpPr/>
          <p:nvPr/>
        </p:nvSpPr>
        <p:spPr bwMode="auto">
          <a:xfrm>
            <a:off x="0" y="4581128"/>
            <a:ext cx="4824536" cy="900680"/>
          </a:xfrm>
          <a:prstGeom prst="wedgeRoundRectCallout">
            <a:avLst>
              <a:gd name="adj1" fmla="val 55581"/>
              <a:gd name="adj2" fmla="val -3418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dirty="0"/>
              <a:t>relazione tra lo stato di depressione dei bambini ed il volume dell’ippocampo.</a:t>
            </a:r>
            <a:endParaRPr kumimoji="0" lang="it-IT" sz="1800" b="0" i="0" u="none" strike="noStrike" cap="none" normalizeH="0" baseline="0" dirty="0">
              <a:ln>
                <a:noFill/>
              </a:ln>
              <a:solidFill>
                <a:schemeClr val="tx1"/>
              </a:solidFill>
              <a:effectLst/>
              <a:latin typeface="Arial" charset="0"/>
            </a:endParaRPr>
          </a:p>
        </p:txBody>
      </p:sp>
      <p:sp>
        <p:nvSpPr>
          <p:cNvPr id="10" name="Fumetto 2 9"/>
          <p:cNvSpPr/>
          <p:nvPr/>
        </p:nvSpPr>
        <p:spPr bwMode="auto">
          <a:xfrm>
            <a:off x="0" y="1484784"/>
            <a:ext cx="4824536" cy="900680"/>
          </a:xfrm>
          <a:prstGeom prst="wedgeRoundRectCallout">
            <a:avLst>
              <a:gd name="adj1" fmla="val 1429"/>
              <a:gd name="adj2" fmla="val 18174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dirty="0"/>
              <a:t>queste strutture sono fondamentali per la memoria e la coscienza temporale</a:t>
            </a:r>
            <a:endParaRPr kumimoji="0" lang="it-IT" sz="1800" b="0" i="0" u="none" strike="noStrike" cap="none" normalizeH="0" baseline="0" dirty="0">
              <a:ln>
                <a:noFill/>
              </a:ln>
              <a:solidFill>
                <a:schemeClr val="tx1"/>
              </a:solidFill>
              <a:effectLst/>
              <a:latin typeface="Arial" charset="0"/>
            </a:endParaRPr>
          </a:p>
        </p:txBody>
      </p:sp>
      <p:sp>
        <p:nvSpPr>
          <p:cNvPr id="11" name="Fumetto 2 10"/>
          <p:cNvSpPr/>
          <p:nvPr/>
        </p:nvSpPr>
        <p:spPr bwMode="auto">
          <a:xfrm>
            <a:off x="179512" y="5517232"/>
            <a:ext cx="8964488" cy="1340768"/>
          </a:xfrm>
          <a:prstGeom prst="wedgeRoundRectCallout">
            <a:avLst>
              <a:gd name="adj1" fmla="val 37188"/>
              <a:gd name="adj2" fmla="val -13410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sz="2400" dirty="0"/>
              <a:t>sia nei </a:t>
            </a:r>
            <a:r>
              <a:rPr lang="it-IT" sz="2400" dirty="0" err="1"/>
              <a:t>bb</a:t>
            </a:r>
            <a:r>
              <a:rPr lang="it-IT" sz="2400" dirty="0"/>
              <a:t> depressi che in quelli non depressi quello che contava più di tutto nell’influenzare il volume degli ippocampi erano le cure ricevute dalla madre</a:t>
            </a:r>
            <a:endParaRPr kumimoji="0" lang="it-IT"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381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68313" y="332656"/>
            <a:ext cx="8229600" cy="1008112"/>
          </a:xfrm>
        </p:spPr>
        <p:txBody>
          <a:bodyPr/>
          <a:lstStyle/>
          <a:p>
            <a:r>
              <a:rPr lang="it-IT" sz="2800" dirty="0">
                <a:solidFill>
                  <a:schemeClr val="tx1"/>
                </a:solidFill>
                <a:cs typeface="Arial" charset="0"/>
              </a:rPr>
              <a:t>Apporti </a:t>
            </a:r>
            <a:r>
              <a:rPr lang="it-IT" sz="2800" dirty="0" err="1">
                <a:solidFill>
                  <a:schemeClr val="tx1"/>
                </a:solidFill>
                <a:cs typeface="Arial" charset="0"/>
              </a:rPr>
              <a:t>cognitivo-relazionali</a:t>
            </a:r>
            <a:r>
              <a:rPr lang="it-IT" sz="2800" dirty="0">
                <a:solidFill>
                  <a:schemeClr val="tx1"/>
                </a:solidFill>
                <a:cs typeface="Arial" charset="0"/>
              </a:rPr>
              <a:t>       rete neuronale   competenze</a:t>
            </a:r>
            <a:r>
              <a:rPr lang="it-IT" sz="2800" dirty="0">
                <a:solidFill>
                  <a:schemeClr val="accent2"/>
                </a:solidFill>
                <a:cs typeface="Arial" charset="0"/>
              </a:rPr>
              <a:t> </a:t>
            </a:r>
          </a:p>
        </p:txBody>
      </p:sp>
      <p:pic>
        <p:nvPicPr>
          <p:cNvPr id="140291" name="Picture 3" descr="02"/>
          <p:cNvPicPr>
            <a:picLocks noGrp="1" noChangeAspect="1" noChangeArrowheads="1"/>
          </p:cNvPicPr>
          <p:nvPr>
            <p:ph type="body" idx="4294967295"/>
          </p:nvPr>
        </p:nvPicPr>
        <p:blipFill>
          <a:blip r:embed="rId4" cstate="print"/>
          <a:srcRect/>
          <a:stretch>
            <a:fillRect/>
          </a:stretch>
        </p:blipFill>
        <p:spPr>
          <a:xfrm>
            <a:off x="971550" y="1341438"/>
            <a:ext cx="3384550" cy="2513012"/>
          </a:xfrm>
        </p:spPr>
      </p:pic>
      <p:pic>
        <p:nvPicPr>
          <p:cNvPr id="140292" name="Picture 4" descr="472314640.jpg"/>
          <p:cNvPicPr>
            <a:picLocks noChangeAspect="1" noChangeArrowheads="1"/>
          </p:cNvPicPr>
          <p:nvPr/>
        </p:nvPicPr>
        <p:blipFill>
          <a:blip r:embed="rId5" cstate="print"/>
          <a:srcRect/>
          <a:stretch>
            <a:fillRect/>
          </a:stretch>
        </p:blipFill>
        <p:spPr bwMode="auto">
          <a:xfrm>
            <a:off x="5219700" y="1341438"/>
            <a:ext cx="3024188" cy="2498725"/>
          </a:xfrm>
          <a:prstGeom prst="rect">
            <a:avLst/>
          </a:prstGeom>
          <a:noFill/>
          <a:ln w="9525">
            <a:noFill/>
            <a:miter lim="800000"/>
            <a:headEnd/>
            <a:tailEnd/>
          </a:ln>
        </p:spPr>
      </p:pic>
      <p:sp>
        <p:nvSpPr>
          <p:cNvPr id="140293" name="AutoShape 5"/>
          <p:cNvSpPr>
            <a:spLocks noChangeArrowheads="1"/>
          </p:cNvSpPr>
          <p:nvPr/>
        </p:nvSpPr>
        <p:spPr bwMode="auto">
          <a:xfrm>
            <a:off x="250825" y="3068638"/>
            <a:ext cx="649288" cy="1862137"/>
          </a:xfrm>
          <a:prstGeom prst="curvedRightArrow">
            <a:avLst>
              <a:gd name="adj1" fmla="val 57359"/>
              <a:gd name="adj2" fmla="val 114719"/>
              <a:gd name="adj3" fmla="val 33333"/>
            </a:avLst>
          </a:prstGeom>
          <a:solidFill>
            <a:schemeClr val="accent1"/>
          </a:solidFill>
          <a:ln w="9525">
            <a:solidFill>
              <a:schemeClr val="tx1"/>
            </a:solidFill>
            <a:miter lim="800000"/>
            <a:headEnd/>
            <a:tailEnd/>
          </a:ln>
        </p:spPr>
        <p:txBody>
          <a:bodyPr wrap="none" anchor="ctr"/>
          <a:lstStyle/>
          <a:p>
            <a:pPr eaLnBrk="1" hangingPunct="1"/>
            <a:endParaRPr lang="it-IT"/>
          </a:p>
        </p:txBody>
      </p:sp>
      <p:sp>
        <p:nvSpPr>
          <p:cNvPr id="3079" name="AutoShape 6"/>
          <p:cNvSpPr>
            <a:spLocks noChangeArrowheads="1"/>
          </p:cNvSpPr>
          <p:nvPr/>
        </p:nvSpPr>
        <p:spPr bwMode="auto">
          <a:xfrm>
            <a:off x="6228531" y="626735"/>
            <a:ext cx="287337" cy="144463"/>
          </a:xfrm>
          <a:prstGeom prst="rightArrow">
            <a:avLst>
              <a:gd name="adj1" fmla="val 50000"/>
              <a:gd name="adj2" fmla="val 49725"/>
            </a:avLst>
          </a:prstGeom>
          <a:solidFill>
            <a:schemeClr val="accent1"/>
          </a:solidFill>
          <a:ln w="9525">
            <a:solidFill>
              <a:schemeClr val="tx1"/>
            </a:solidFill>
            <a:miter lim="800000"/>
            <a:headEnd/>
            <a:tailEnd/>
          </a:ln>
        </p:spPr>
        <p:txBody>
          <a:bodyPr wrap="none" anchor="ctr"/>
          <a:lstStyle/>
          <a:p>
            <a:pPr algn="ctr" eaLnBrk="1" hangingPunct="1"/>
            <a:endParaRPr lang="it-IT"/>
          </a:p>
        </p:txBody>
      </p:sp>
      <p:sp>
        <p:nvSpPr>
          <p:cNvPr id="140295" name="AutoShape 7"/>
          <p:cNvSpPr>
            <a:spLocks noChangeArrowheads="1"/>
          </p:cNvSpPr>
          <p:nvPr/>
        </p:nvSpPr>
        <p:spPr bwMode="auto">
          <a:xfrm>
            <a:off x="4427538" y="2276475"/>
            <a:ext cx="649287" cy="431800"/>
          </a:xfrm>
          <a:prstGeom prst="rightArrow">
            <a:avLst>
              <a:gd name="adj1" fmla="val 50000"/>
              <a:gd name="adj2" fmla="val 37592"/>
            </a:avLst>
          </a:prstGeom>
          <a:solidFill>
            <a:schemeClr val="accent1"/>
          </a:solidFill>
          <a:ln w="9525">
            <a:solidFill>
              <a:schemeClr val="tx1"/>
            </a:solidFill>
            <a:miter lim="800000"/>
            <a:headEnd/>
            <a:tailEnd/>
          </a:ln>
        </p:spPr>
        <p:txBody>
          <a:bodyPr wrap="none" anchor="ctr"/>
          <a:lstStyle/>
          <a:p>
            <a:pPr algn="ctr" eaLnBrk="1" hangingPunct="1"/>
            <a:endParaRPr lang="it-IT"/>
          </a:p>
        </p:txBody>
      </p:sp>
      <p:graphicFrame>
        <p:nvGraphicFramePr>
          <p:cNvPr id="140296" name="Object 8"/>
          <p:cNvGraphicFramePr>
            <a:graphicFrameLocks noGrp="1" noChangeAspect="1"/>
          </p:cNvGraphicFramePr>
          <p:nvPr>
            <p:ph idx="1"/>
          </p:nvPr>
        </p:nvGraphicFramePr>
        <p:xfrm>
          <a:off x="1476375" y="4005263"/>
          <a:ext cx="6408738" cy="3038475"/>
        </p:xfrm>
        <a:graphic>
          <a:graphicData uri="http://schemas.openxmlformats.org/presentationml/2006/ole">
            <mc:AlternateContent xmlns:mc="http://schemas.openxmlformats.org/markup-compatibility/2006">
              <mc:Choice xmlns:v="urn:schemas-microsoft-com:vml" Requires="v">
                <p:oleObj spid="_x0000_s3079" name="Grafico" r:id="rId6" imgW="6305491" imgH="3038651" progId="MSGraph.Chart.8">
                  <p:embed followColorScheme="full"/>
                </p:oleObj>
              </mc:Choice>
              <mc:Fallback>
                <p:oleObj name="Grafico" r:id="rId6" imgW="6305491" imgH="3038651" progId="MSGraph.Chart.8">
                  <p:embed followColorScheme="full"/>
                  <p:pic>
                    <p:nvPicPr>
                      <p:cNvPr id="140296" name="Object 8"/>
                      <p:cNvPicPr>
                        <a:picLocks noChangeAspect="1" noChangeArrowheads="1"/>
                      </p:cNvPicPr>
                      <p:nvPr/>
                    </p:nvPicPr>
                    <p:blipFill>
                      <a:blip r:embed="rId7"/>
                      <a:srcRect/>
                      <a:stretch>
                        <a:fillRect/>
                      </a:stretch>
                    </p:blipFill>
                    <p:spPr bwMode="auto">
                      <a:xfrm>
                        <a:off x="1476375" y="4005263"/>
                        <a:ext cx="6408738" cy="303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297" name="AutoShape 9"/>
          <p:cNvSpPr>
            <a:spLocks noChangeArrowheads="1"/>
          </p:cNvSpPr>
          <p:nvPr/>
        </p:nvSpPr>
        <p:spPr bwMode="auto">
          <a:xfrm>
            <a:off x="8388350" y="3141663"/>
            <a:ext cx="684213" cy="1871662"/>
          </a:xfrm>
          <a:prstGeom prst="curvedLeftArrow">
            <a:avLst>
              <a:gd name="adj1" fmla="val 54710"/>
              <a:gd name="adj2" fmla="val 109420"/>
              <a:gd name="adj3" fmla="val 33333"/>
            </a:avLst>
          </a:prstGeom>
          <a:solidFill>
            <a:schemeClr val="accent1"/>
          </a:solidFill>
          <a:ln w="9525">
            <a:solidFill>
              <a:schemeClr val="tx1"/>
            </a:solidFill>
            <a:miter lim="800000"/>
            <a:headEnd/>
            <a:tailEnd/>
          </a:ln>
        </p:spPr>
        <p:txBody>
          <a:bodyPr wrap="none" anchor="ctr"/>
          <a:lstStyle/>
          <a:p>
            <a:pPr eaLnBrk="1" hangingPunct="1"/>
            <a:endParaRPr lang="it-IT"/>
          </a:p>
        </p:txBody>
      </p:sp>
      <p:sp>
        <p:nvSpPr>
          <p:cNvPr id="3082" name="AutoShape 10"/>
          <p:cNvSpPr>
            <a:spLocks noChangeArrowheads="1"/>
          </p:cNvSpPr>
          <p:nvPr/>
        </p:nvSpPr>
        <p:spPr bwMode="auto">
          <a:xfrm>
            <a:off x="2520156" y="1042194"/>
            <a:ext cx="287337" cy="144463"/>
          </a:xfrm>
          <a:prstGeom prst="rightArrow">
            <a:avLst>
              <a:gd name="adj1" fmla="val 50000"/>
              <a:gd name="adj2" fmla="val 49725"/>
            </a:avLst>
          </a:prstGeom>
          <a:solidFill>
            <a:schemeClr val="accent1"/>
          </a:solidFill>
          <a:ln w="9525">
            <a:solidFill>
              <a:schemeClr val="tx1"/>
            </a:solidFill>
            <a:miter lim="800000"/>
            <a:headEnd/>
            <a:tailEnd/>
          </a:ln>
        </p:spPr>
        <p:txBody>
          <a:bodyPr wrap="none" anchor="ctr"/>
          <a:lstStyle/>
          <a:p>
            <a:pPr algn="ctr" eaLnBrk="1" hangingPunct="1"/>
            <a:endParaRPr lang="it-IT"/>
          </a:p>
        </p:txBody>
      </p:sp>
      <p:sp>
        <p:nvSpPr>
          <p:cNvPr id="11" name="CasellaDiTesto 10"/>
          <p:cNvSpPr txBox="1"/>
          <p:nvPr/>
        </p:nvSpPr>
        <p:spPr>
          <a:xfrm>
            <a:off x="7092280" y="188640"/>
            <a:ext cx="138922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8/38</a:t>
            </a:r>
          </a:p>
        </p:txBody>
      </p:sp>
      <p:pic>
        <p:nvPicPr>
          <p:cNvPr id="12" name="Picture 3"/>
          <p:cNvPicPr>
            <a:picLocks noChangeAspect="1" noChangeArrowheads="1"/>
          </p:cNvPicPr>
          <p:nvPr/>
        </p:nvPicPr>
        <p:blipFill>
          <a:blip r:embed="rId8" cstate="print"/>
          <a:srcRect t="-24466" b="-24466"/>
          <a:stretch>
            <a:fillRect/>
          </a:stretch>
        </p:blipFill>
        <p:spPr bwMode="auto">
          <a:xfrm>
            <a:off x="250825" y="5630863"/>
            <a:ext cx="2233613" cy="1227137"/>
          </a:xfrm>
          <a:prstGeom prst="rect">
            <a:avLst/>
          </a:prstGeom>
          <a:noFill/>
          <a:ln w="9525">
            <a:noFill/>
            <a:round/>
            <a:headEnd/>
            <a:tailEnd/>
          </a:ln>
        </p:spPr>
      </p:pic>
      <p:sp>
        <p:nvSpPr>
          <p:cNvPr id="13" name="Fumetto 2 12"/>
          <p:cNvSpPr/>
          <p:nvPr/>
        </p:nvSpPr>
        <p:spPr bwMode="auto">
          <a:xfrm>
            <a:off x="251520" y="1916832"/>
            <a:ext cx="2880320" cy="1800200"/>
          </a:xfrm>
          <a:prstGeom prst="wedgeRoundRectCallout">
            <a:avLst>
              <a:gd name="adj1" fmla="val 29054"/>
              <a:gd name="adj2" fmla="val -552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dirty="0"/>
              <a:t>apporti cognitivi e relazionali di una mamma che legge al suo bambino</a:t>
            </a:r>
            <a:endParaRPr kumimoji="0" lang="it-IT" sz="1800" b="0" i="0" u="none" strike="noStrike" cap="none" normalizeH="0" baseline="0" dirty="0">
              <a:ln>
                <a:noFill/>
              </a:ln>
              <a:solidFill>
                <a:schemeClr val="tx1"/>
              </a:solidFill>
              <a:effectLst/>
              <a:latin typeface="Arial" charset="0"/>
            </a:endParaRPr>
          </a:p>
        </p:txBody>
      </p:sp>
      <p:sp>
        <p:nvSpPr>
          <p:cNvPr id="15" name="Fumetto 2 14"/>
          <p:cNvSpPr/>
          <p:nvPr/>
        </p:nvSpPr>
        <p:spPr bwMode="auto">
          <a:xfrm>
            <a:off x="6012160" y="980728"/>
            <a:ext cx="2880320" cy="2376264"/>
          </a:xfrm>
          <a:prstGeom prst="wedgeRoundRectCallout">
            <a:avLst>
              <a:gd name="adj1" fmla="val -32423"/>
              <a:gd name="adj2" fmla="val 5272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dirty="0"/>
              <a:t>Miliardi di cellule  e molte migliaia di fili per ogni cellula: è l’hardware del computer che abbiamo nel nostro cervello che raccoglie tutti i software che noi ci mettiamo dentro.</a:t>
            </a:r>
            <a:endParaRPr kumimoji="0" lang="it-IT" sz="1800" b="0" i="0" u="none" strike="noStrike" cap="none" normalizeH="0" baseline="0" dirty="0">
              <a:ln>
                <a:noFill/>
              </a:ln>
              <a:solidFill>
                <a:schemeClr val="tx1"/>
              </a:solidFill>
              <a:effectLst/>
              <a:latin typeface="Arial" charset="0"/>
            </a:endParaRPr>
          </a:p>
        </p:txBody>
      </p:sp>
      <p:sp>
        <p:nvSpPr>
          <p:cNvPr id="16" name="Fumetto 2 15"/>
          <p:cNvSpPr/>
          <p:nvPr/>
        </p:nvSpPr>
        <p:spPr bwMode="auto">
          <a:xfrm>
            <a:off x="3563888" y="3933056"/>
            <a:ext cx="2808312" cy="1152128"/>
          </a:xfrm>
          <a:prstGeom prst="wedgeRoundRectCallout">
            <a:avLst>
              <a:gd name="adj1" fmla="val -8429"/>
              <a:gd name="adj2" fmla="val 7131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dirty="0"/>
              <a:t>gli apporti precoci diventano  competenze precoci nel bambino</a:t>
            </a:r>
            <a:endParaRPr kumimoji="0" lang="it-IT"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551217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0291"/>
                                        </p:tgtEl>
                                        <p:attrNameLst>
                                          <p:attrName>style.visibility</p:attrName>
                                        </p:attrNameLst>
                                      </p:cBhvr>
                                      <p:to>
                                        <p:strVal val="visible"/>
                                      </p:to>
                                    </p:set>
                                    <p:anim calcmode="lin" valueType="num">
                                      <p:cBhvr additive="base">
                                        <p:cTn id="7" dur="500" fill="hold"/>
                                        <p:tgtEl>
                                          <p:spTgt spid="140291"/>
                                        </p:tgtEl>
                                        <p:attrNameLst>
                                          <p:attrName>ppt_x</p:attrName>
                                        </p:attrNameLst>
                                      </p:cBhvr>
                                      <p:tavLst>
                                        <p:tav tm="0">
                                          <p:val>
                                            <p:strVal val="#ppt_x"/>
                                          </p:val>
                                        </p:tav>
                                        <p:tav tm="100000">
                                          <p:val>
                                            <p:strVal val="#ppt_x"/>
                                          </p:val>
                                        </p:tav>
                                      </p:tavLst>
                                    </p:anim>
                                    <p:anim calcmode="lin" valueType="num">
                                      <p:cBhvr additive="base">
                                        <p:cTn id="8" dur="500" fill="hold"/>
                                        <p:tgtEl>
                                          <p:spTgt spid="1402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0295"/>
                                        </p:tgtEl>
                                        <p:attrNameLst>
                                          <p:attrName>style.visibility</p:attrName>
                                        </p:attrNameLst>
                                      </p:cBhvr>
                                      <p:to>
                                        <p:strVal val="visible"/>
                                      </p:to>
                                    </p:set>
                                    <p:anim calcmode="lin" valueType="num">
                                      <p:cBhvr additive="base">
                                        <p:cTn id="13" dur="500" fill="hold"/>
                                        <p:tgtEl>
                                          <p:spTgt spid="140295"/>
                                        </p:tgtEl>
                                        <p:attrNameLst>
                                          <p:attrName>ppt_x</p:attrName>
                                        </p:attrNameLst>
                                      </p:cBhvr>
                                      <p:tavLst>
                                        <p:tav tm="0">
                                          <p:val>
                                            <p:strVal val="#ppt_x"/>
                                          </p:val>
                                        </p:tav>
                                        <p:tav tm="100000">
                                          <p:val>
                                            <p:strVal val="#ppt_x"/>
                                          </p:val>
                                        </p:tav>
                                      </p:tavLst>
                                    </p:anim>
                                    <p:anim calcmode="lin" valueType="num">
                                      <p:cBhvr additive="base">
                                        <p:cTn id="14" dur="500" fill="hold"/>
                                        <p:tgtEl>
                                          <p:spTgt spid="1402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0292"/>
                                        </p:tgtEl>
                                        <p:attrNameLst>
                                          <p:attrName>style.visibility</p:attrName>
                                        </p:attrNameLst>
                                      </p:cBhvr>
                                      <p:to>
                                        <p:strVal val="visible"/>
                                      </p:to>
                                    </p:set>
                                    <p:anim calcmode="lin" valueType="num">
                                      <p:cBhvr additive="base">
                                        <p:cTn id="19" dur="500" fill="hold"/>
                                        <p:tgtEl>
                                          <p:spTgt spid="140292"/>
                                        </p:tgtEl>
                                        <p:attrNameLst>
                                          <p:attrName>ppt_x</p:attrName>
                                        </p:attrNameLst>
                                      </p:cBhvr>
                                      <p:tavLst>
                                        <p:tav tm="0">
                                          <p:val>
                                            <p:strVal val="#ppt_x"/>
                                          </p:val>
                                        </p:tav>
                                        <p:tav tm="100000">
                                          <p:val>
                                            <p:strVal val="#ppt_x"/>
                                          </p:val>
                                        </p:tav>
                                      </p:tavLst>
                                    </p:anim>
                                    <p:anim calcmode="lin" valueType="num">
                                      <p:cBhvr additive="base">
                                        <p:cTn id="20" dur="500" fill="hold"/>
                                        <p:tgtEl>
                                          <p:spTgt spid="1402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0293"/>
                                        </p:tgtEl>
                                        <p:attrNameLst>
                                          <p:attrName>style.visibility</p:attrName>
                                        </p:attrNameLst>
                                      </p:cBhvr>
                                      <p:to>
                                        <p:strVal val="visible"/>
                                      </p:to>
                                    </p:set>
                                    <p:anim calcmode="lin" valueType="num">
                                      <p:cBhvr additive="base">
                                        <p:cTn id="25" dur="500" fill="hold"/>
                                        <p:tgtEl>
                                          <p:spTgt spid="140293"/>
                                        </p:tgtEl>
                                        <p:attrNameLst>
                                          <p:attrName>ppt_x</p:attrName>
                                        </p:attrNameLst>
                                      </p:cBhvr>
                                      <p:tavLst>
                                        <p:tav tm="0">
                                          <p:val>
                                            <p:strVal val="#ppt_x"/>
                                          </p:val>
                                        </p:tav>
                                        <p:tav tm="100000">
                                          <p:val>
                                            <p:strVal val="#ppt_x"/>
                                          </p:val>
                                        </p:tav>
                                      </p:tavLst>
                                    </p:anim>
                                    <p:anim calcmode="lin" valueType="num">
                                      <p:cBhvr additive="base">
                                        <p:cTn id="26" dur="500" fill="hold"/>
                                        <p:tgtEl>
                                          <p:spTgt spid="14029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0297"/>
                                        </p:tgtEl>
                                        <p:attrNameLst>
                                          <p:attrName>style.visibility</p:attrName>
                                        </p:attrNameLst>
                                      </p:cBhvr>
                                      <p:to>
                                        <p:strVal val="visible"/>
                                      </p:to>
                                    </p:set>
                                    <p:anim calcmode="lin" valueType="num">
                                      <p:cBhvr additive="base">
                                        <p:cTn id="31" dur="500" fill="hold"/>
                                        <p:tgtEl>
                                          <p:spTgt spid="140297"/>
                                        </p:tgtEl>
                                        <p:attrNameLst>
                                          <p:attrName>ppt_x</p:attrName>
                                        </p:attrNameLst>
                                      </p:cBhvr>
                                      <p:tavLst>
                                        <p:tav tm="0">
                                          <p:val>
                                            <p:strVal val="#ppt_x"/>
                                          </p:val>
                                        </p:tav>
                                        <p:tav tm="100000">
                                          <p:val>
                                            <p:strVal val="#ppt_x"/>
                                          </p:val>
                                        </p:tav>
                                      </p:tavLst>
                                    </p:anim>
                                    <p:anim calcmode="lin" valueType="num">
                                      <p:cBhvr additive="base">
                                        <p:cTn id="32" dur="500" fill="hold"/>
                                        <p:tgtEl>
                                          <p:spTgt spid="14029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0296"/>
                                        </p:tgtEl>
                                        <p:attrNameLst>
                                          <p:attrName>style.visibility</p:attrName>
                                        </p:attrNameLst>
                                      </p:cBhvr>
                                      <p:to>
                                        <p:strVal val="visible"/>
                                      </p:to>
                                    </p:set>
                                    <p:anim calcmode="lin" valueType="num">
                                      <p:cBhvr additive="base">
                                        <p:cTn id="37" dur="500" fill="hold"/>
                                        <p:tgtEl>
                                          <p:spTgt spid="140296"/>
                                        </p:tgtEl>
                                        <p:attrNameLst>
                                          <p:attrName>ppt_x</p:attrName>
                                        </p:attrNameLst>
                                      </p:cBhvr>
                                      <p:tavLst>
                                        <p:tav tm="0">
                                          <p:val>
                                            <p:strVal val="#ppt_x"/>
                                          </p:val>
                                        </p:tav>
                                        <p:tav tm="100000">
                                          <p:val>
                                            <p:strVal val="#ppt_x"/>
                                          </p:val>
                                        </p:tav>
                                      </p:tavLst>
                                    </p:anim>
                                    <p:anim calcmode="lin" valueType="num">
                                      <p:cBhvr additive="base">
                                        <p:cTn id="38" dur="500" fill="hold"/>
                                        <p:tgtEl>
                                          <p:spTgt spid="14029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nimBg="1"/>
      <p:bldP spid="140295" grpId="0" animBg="1"/>
      <p:bldOleChart spid="140296" grpId="0"/>
      <p:bldP spid="140297" grpId="0" animBg="1"/>
      <p:bldP spid="13"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defRPr/>
            </a:pPr>
            <a:r>
              <a:rPr lang="it-IT" sz="3200" b="1" kern="1200" dirty="0">
                <a:solidFill>
                  <a:srgbClr val="4F81BD"/>
                </a:solidFill>
                <a:latin typeface="Myriad Pro" pitchFamily="32" charset="0"/>
                <a:ea typeface="+mn-ea"/>
                <a:cs typeface="Arial" charset="0"/>
              </a:rPr>
              <a:t>Effetti  degli stessi interventi precoci </a:t>
            </a:r>
            <a:br>
              <a:rPr lang="it-IT" sz="3200" b="1" kern="1200" dirty="0">
                <a:solidFill>
                  <a:srgbClr val="4F81BD"/>
                </a:solidFill>
                <a:latin typeface="Myriad Pro" pitchFamily="32" charset="0"/>
                <a:ea typeface="+mn-ea"/>
                <a:cs typeface="Arial" charset="0"/>
              </a:rPr>
            </a:br>
            <a:r>
              <a:rPr lang="it-IT" sz="3200" b="1" kern="1200" dirty="0">
                <a:solidFill>
                  <a:srgbClr val="4F81BD"/>
                </a:solidFill>
                <a:latin typeface="Myriad Pro" pitchFamily="32" charset="0"/>
                <a:ea typeface="+mn-ea"/>
                <a:cs typeface="Arial" charset="0"/>
              </a:rPr>
              <a:t>a lunga distanza</a:t>
            </a:r>
          </a:p>
        </p:txBody>
      </p:sp>
      <p:sp>
        <p:nvSpPr>
          <p:cNvPr id="14339" name="Rectangle 3"/>
          <p:cNvSpPr>
            <a:spLocks noGrp="1" noChangeArrowheads="1"/>
          </p:cNvSpPr>
          <p:nvPr>
            <p:ph type="body" idx="1"/>
          </p:nvPr>
        </p:nvSpPr>
        <p:spPr>
          <a:xfrm>
            <a:off x="467544" y="1772816"/>
            <a:ext cx="8229600" cy="4681537"/>
          </a:xfrm>
        </p:spPr>
        <p:txBody>
          <a:bodyPr/>
          <a:lstStyle/>
          <a:p>
            <a:pPr>
              <a:lnSpc>
                <a:spcPct val="80000"/>
              </a:lnSpc>
              <a:buFontTx/>
              <a:buNone/>
            </a:pPr>
            <a:r>
              <a:rPr lang="it-IT" sz="2400" dirty="0">
                <a:cs typeface="Arial" charset="0"/>
              </a:rPr>
              <a:t>    </a:t>
            </a:r>
            <a:r>
              <a:rPr lang="it-IT" sz="2800" dirty="0">
                <a:cs typeface="Arial" charset="0"/>
              </a:rPr>
              <a:t>Gli effetti della  stimolazione cognitiva attuata tra 9 e 24 mesi di vita sono </a:t>
            </a:r>
            <a:r>
              <a:rPr lang="it-IT" sz="2800" kern="1200" dirty="0">
                <a:solidFill>
                  <a:srgbClr val="FF6600"/>
                </a:solidFill>
                <a:latin typeface="Myriad Pro" pitchFamily="32" charset="0"/>
                <a:cs typeface="Arial" charset="0"/>
              </a:rPr>
              <a:t>ancora evidenti all’età di 17-18 anni; </a:t>
            </a:r>
            <a:r>
              <a:rPr lang="it-IT" sz="2800" dirty="0">
                <a:cs typeface="Arial" charset="0"/>
              </a:rPr>
              <a:t>differenze significative tra bambini sottoposti o meno all’intervento precoce, sono riscontrabili in:  </a:t>
            </a:r>
          </a:p>
          <a:p>
            <a:pPr>
              <a:lnSpc>
                <a:spcPct val="80000"/>
              </a:lnSpc>
              <a:buFontTx/>
              <a:buNone/>
            </a:pPr>
            <a:r>
              <a:rPr lang="it-IT" sz="2800" dirty="0">
                <a:cs typeface="Arial" charset="0"/>
              </a:rPr>
              <a:t> </a:t>
            </a:r>
          </a:p>
          <a:p>
            <a:pPr>
              <a:lnSpc>
                <a:spcPct val="80000"/>
              </a:lnSpc>
              <a:buFontTx/>
              <a:buNone/>
            </a:pPr>
            <a:r>
              <a:rPr lang="it-IT" sz="2800" dirty="0">
                <a:cs typeface="Arial" charset="0"/>
              </a:rPr>
              <a:t>   - QI</a:t>
            </a:r>
          </a:p>
          <a:p>
            <a:pPr>
              <a:lnSpc>
                <a:spcPct val="80000"/>
              </a:lnSpc>
              <a:buFontTx/>
              <a:buNone/>
            </a:pPr>
            <a:r>
              <a:rPr lang="it-IT" sz="2800" dirty="0">
                <a:cs typeface="Arial" charset="0"/>
              </a:rPr>
              <a:t>   - vocabolario</a:t>
            </a:r>
          </a:p>
          <a:p>
            <a:pPr>
              <a:lnSpc>
                <a:spcPct val="80000"/>
              </a:lnSpc>
              <a:buFontTx/>
              <a:buNone/>
            </a:pPr>
            <a:r>
              <a:rPr lang="it-IT" sz="2800" dirty="0">
                <a:cs typeface="Arial" charset="0"/>
              </a:rPr>
              <a:t>   - capacità di lettura e di comprensione del    </a:t>
            </a:r>
          </a:p>
          <a:p>
            <a:pPr>
              <a:lnSpc>
                <a:spcPct val="80000"/>
              </a:lnSpc>
              <a:buFontTx/>
              <a:buNone/>
            </a:pPr>
            <a:r>
              <a:rPr lang="it-IT" sz="2800" dirty="0">
                <a:cs typeface="Arial" charset="0"/>
              </a:rPr>
              <a:t>     testo                       </a:t>
            </a:r>
          </a:p>
          <a:p>
            <a:pPr>
              <a:lnSpc>
                <a:spcPct val="80000"/>
              </a:lnSpc>
              <a:buFontTx/>
              <a:buNone/>
            </a:pPr>
            <a:r>
              <a:rPr lang="it-IT" sz="2400" dirty="0">
                <a:cs typeface="Arial" charset="0"/>
              </a:rPr>
              <a:t>                  </a:t>
            </a:r>
            <a:r>
              <a:rPr lang="it-IT" sz="2000" dirty="0">
                <a:cs typeface="Arial" charset="0"/>
              </a:rPr>
              <a:t>(</a:t>
            </a:r>
            <a:r>
              <a:rPr lang="it-IT" sz="2000" dirty="0" err="1">
                <a:cs typeface="Arial" charset="0"/>
              </a:rPr>
              <a:t>Walker</a:t>
            </a:r>
            <a:r>
              <a:rPr lang="it-IT" sz="2000" dirty="0">
                <a:cs typeface="Arial" charset="0"/>
              </a:rPr>
              <a:t> S </a:t>
            </a:r>
            <a:r>
              <a:rPr lang="it-IT" sz="2000" dirty="0" err="1">
                <a:cs typeface="Arial" charset="0"/>
              </a:rPr>
              <a:t>et</a:t>
            </a:r>
            <a:r>
              <a:rPr lang="it-IT" sz="2000" dirty="0">
                <a:cs typeface="Arial" charset="0"/>
              </a:rPr>
              <a:t> al. </a:t>
            </a:r>
            <a:r>
              <a:rPr lang="it-IT" sz="2000" dirty="0" err="1">
                <a:cs typeface="Arial" charset="0"/>
              </a:rPr>
              <a:t>Lancet</a:t>
            </a:r>
            <a:r>
              <a:rPr lang="it-IT" sz="2000" dirty="0">
                <a:cs typeface="Arial" charset="0"/>
              </a:rPr>
              <a:t>, 2005) </a:t>
            </a:r>
          </a:p>
          <a:p>
            <a:pPr>
              <a:lnSpc>
                <a:spcPct val="80000"/>
              </a:lnSpc>
            </a:pPr>
            <a:endParaRPr lang="it-IT" sz="2000" dirty="0">
              <a:cs typeface="Arial" charset="0"/>
            </a:endParaRPr>
          </a:p>
        </p:txBody>
      </p:sp>
      <p:sp>
        <p:nvSpPr>
          <p:cNvPr id="4" name="CasellaDiTesto 3"/>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13/38</a:t>
            </a:r>
          </a:p>
        </p:txBody>
      </p:sp>
      <p:pic>
        <p:nvPicPr>
          <p:cNvPr id="5" name="Picture 3"/>
          <p:cNvPicPr>
            <a:picLocks noChangeAspect="1" noChangeArrowheads="1"/>
          </p:cNvPicPr>
          <p:nvPr/>
        </p:nvPicPr>
        <p:blipFill>
          <a:blip r:embed="rId3" cstate="print"/>
          <a:srcRect t="-24466" b="-24466"/>
          <a:stretch>
            <a:fillRect/>
          </a:stretch>
        </p:blipFill>
        <p:spPr bwMode="auto">
          <a:xfrm>
            <a:off x="250825" y="5630863"/>
            <a:ext cx="2233613" cy="1227137"/>
          </a:xfrm>
          <a:prstGeom prst="rect">
            <a:avLst/>
          </a:prstGeom>
          <a:noFill/>
          <a:ln w="9525">
            <a:noFill/>
            <a:round/>
            <a:headEnd/>
            <a:tailEnd/>
          </a:ln>
        </p:spPr>
      </p:pic>
      <p:sp>
        <p:nvSpPr>
          <p:cNvPr id="6" name="Fumetto 2 5"/>
          <p:cNvSpPr/>
          <p:nvPr/>
        </p:nvSpPr>
        <p:spPr bwMode="auto">
          <a:xfrm>
            <a:off x="3491880" y="620688"/>
            <a:ext cx="5652120" cy="6237312"/>
          </a:xfrm>
          <a:prstGeom prst="wedgeRoundRectCallout">
            <a:avLst>
              <a:gd name="adj1" fmla="val -59341"/>
              <a:gd name="adj2" fmla="val 884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r>
              <a:rPr lang="it-IT" sz="2400" dirty="0"/>
              <a:t>Dopo 15 anni hanno scoperto che </a:t>
            </a:r>
            <a:r>
              <a:rPr lang="it-IT" sz="2400" b="1" dirty="0"/>
              <a:t>i bambini malnutriti </a:t>
            </a:r>
            <a:r>
              <a:rPr lang="it-IT" sz="2400" dirty="0"/>
              <a:t>che avevano ricevuto le </a:t>
            </a:r>
            <a:r>
              <a:rPr lang="it-IT" sz="2400" b="1" dirty="0"/>
              <a:t>stimolazioni precoci </a:t>
            </a:r>
            <a:r>
              <a:rPr lang="it-IT" sz="2400" dirty="0"/>
              <a:t>nel primi 2 anni di vita, avevano, rispetto a quelli che avevano ricevuto solo nutrienti, un </a:t>
            </a:r>
            <a:r>
              <a:rPr lang="it-IT" sz="2400" b="1" dirty="0"/>
              <a:t>quoziente intellettivo </a:t>
            </a:r>
            <a:r>
              <a:rPr lang="it-IT" sz="2400" dirty="0"/>
              <a:t>più alto, un </a:t>
            </a:r>
            <a:r>
              <a:rPr lang="it-IT" sz="2400" b="1" dirty="0"/>
              <a:t>vocabolari</a:t>
            </a:r>
            <a:r>
              <a:rPr lang="it-IT" sz="2400" dirty="0"/>
              <a:t>o più ricco e una migliore  </a:t>
            </a:r>
            <a:r>
              <a:rPr lang="it-IT" sz="2400" b="1" dirty="0"/>
              <a:t>capacità di lettura </a:t>
            </a:r>
            <a:r>
              <a:rPr lang="it-IT" sz="2400" dirty="0"/>
              <a:t>e di comprensione del testo. </a:t>
            </a:r>
          </a:p>
          <a:p>
            <a:r>
              <a:rPr lang="it-IT" sz="2400" b="1" dirty="0"/>
              <a:t>Quando noi interveniamo precocemente andiamo a fissare sulla rete neuronale delle competenze che restano a lungo</a:t>
            </a:r>
            <a:r>
              <a:rPr lang="it-IT" dirty="0"/>
              <a:t>.</a:t>
            </a:r>
          </a:p>
        </p:txBody>
      </p:sp>
    </p:spTree>
    <p:extLst>
      <p:ext uri="{BB962C8B-B14F-4D97-AF65-F5344CB8AC3E}">
        <p14:creationId xmlns:p14="http://schemas.microsoft.com/office/powerpoint/2010/main" val="39811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LO SVILUPPO DEL CERVELLO</a:t>
            </a:r>
          </a:p>
        </p:txBody>
      </p:sp>
      <p:sp>
        <p:nvSpPr>
          <p:cNvPr id="3" name="Segnaposto contenuto 2"/>
          <p:cNvSpPr>
            <a:spLocks noGrp="1"/>
          </p:cNvSpPr>
          <p:nvPr>
            <p:ph sz="quarter" idx="1"/>
          </p:nvPr>
        </p:nvSpPr>
        <p:spPr>
          <a:xfrm>
            <a:off x="457200" y="1600200"/>
            <a:ext cx="8291264" cy="4873752"/>
          </a:xfrm>
        </p:spPr>
        <p:txBody>
          <a:bodyPr/>
          <a:lstStyle/>
          <a:p>
            <a:pPr marL="0" indent="0">
              <a:buNone/>
            </a:pPr>
            <a:r>
              <a:rPr lang="it-IT" sz="3200" dirty="0"/>
              <a:t>100 miliardi di neuroni…</a:t>
            </a:r>
          </a:p>
          <a:p>
            <a:pPr marL="0" indent="0">
              <a:buNone/>
            </a:pPr>
            <a:r>
              <a:rPr lang="it-IT" sz="3200" dirty="0"/>
              <a:t>che comunicano tra loro continuamente ….</a:t>
            </a:r>
          </a:p>
          <a:p>
            <a:pPr marL="0" indent="0">
              <a:buNone/>
            </a:pPr>
            <a:r>
              <a:rPr lang="it-IT" sz="3200" dirty="0"/>
              <a:t>attraverso sostanze chimiche dette neurotrasmettitori..</a:t>
            </a:r>
          </a:p>
          <a:p>
            <a:pPr marL="0" indent="0">
              <a:buNone/>
            </a:pPr>
            <a:r>
              <a:rPr lang="it-IT" sz="3200" dirty="0"/>
              <a:t>stimoli esterni fanno maturare i neuroni che  consolidano le loro relazioni (ricordi, soprattutto nel sonno)…</a:t>
            </a:r>
          </a:p>
          <a:p>
            <a:pPr marL="0" indent="0">
              <a:buNone/>
            </a:pPr>
            <a:r>
              <a:rPr lang="it-IT" sz="3200" dirty="0"/>
              <a:t>soprattutto nella prima infanzia</a:t>
            </a:r>
          </a:p>
          <a:p>
            <a:pPr marL="0" indent="0">
              <a:buNone/>
            </a:pPr>
            <a:r>
              <a:rPr lang="it-IT" sz="3200" dirty="0"/>
              <a:t>cresce in adolescenza fino a 20-30 aa</a:t>
            </a:r>
          </a:p>
          <a:p>
            <a:endParaRPr lang="it-IT" dirty="0"/>
          </a:p>
        </p:txBody>
      </p:sp>
    </p:spTree>
    <p:extLst>
      <p:ext uri="{BB962C8B-B14F-4D97-AF65-F5344CB8AC3E}">
        <p14:creationId xmlns:p14="http://schemas.microsoft.com/office/powerpoint/2010/main" val="9225124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3"/>
          <p:cNvPicPr>
            <a:picLocks noChangeAspect="1" noChangeArrowheads="1"/>
          </p:cNvPicPr>
          <p:nvPr/>
        </p:nvPicPr>
        <p:blipFill>
          <a:blip r:embed="rId3" cstate="print"/>
          <a:srcRect/>
          <a:stretch>
            <a:fillRect/>
          </a:stretch>
        </p:blipFill>
        <p:spPr bwMode="auto">
          <a:xfrm>
            <a:off x="357188" y="1412875"/>
            <a:ext cx="8351837" cy="4392613"/>
          </a:xfrm>
          <a:prstGeom prst="rect">
            <a:avLst/>
          </a:prstGeom>
          <a:solidFill>
            <a:srgbClr val="000000"/>
          </a:solidFill>
          <a:ln w="9525">
            <a:noFill/>
            <a:round/>
            <a:headEnd/>
            <a:tailEnd/>
          </a:ln>
        </p:spPr>
      </p:pic>
      <p:sp>
        <p:nvSpPr>
          <p:cNvPr id="34819" name="Text Box 2"/>
          <p:cNvSpPr txBox="1">
            <a:spLocks noChangeArrowheads="1"/>
          </p:cNvSpPr>
          <p:nvPr/>
        </p:nvSpPr>
        <p:spPr bwMode="auto">
          <a:xfrm>
            <a:off x="457200" y="476672"/>
            <a:ext cx="8229600" cy="1440160"/>
          </a:xfrm>
          <a:prstGeom prst="rect">
            <a:avLst/>
          </a:prstGeom>
          <a:noFill/>
          <a:ln w="9525">
            <a:noFill/>
            <a:round/>
            <a:headEnd/>
            <a:tailEnd/>
          </a:ln>
        </p:spPr>
        <p:txBody>
          <a:bodyPr lIns="90000" tIns="46800" rIns="90000" bIns="46800"/>
          <a:lstStyle/>
          <a:p>
            <a:pPr algn="ctr">
              <a:buClr>
                <a:srgbClr val="CC3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dirty="0" err="1">
                <a:solidFill>
                  <a:srgbClr val="4F81BD"/>
                </a:solidFill>
                <a:latin typeface="Myriad Pro" pitchFamily="32" charset="0"/>
              </a:rPr>
              <a:t>L’importanza</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dell’ambiente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familiare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rispetto</a:t>
            </a:r>
            <a:r>
              <a:rPr lang="en-GB" sz="2400" b="1" dirty="0">
                <a:solidFill>
                  <a:srgbClr val="4F81BD"/>
                </a:solidFill>
                <a:latin typeface="Myriad Pro" pitchFamily="32" charset="0"/>
              </a:rPr>
              <a:t> al </a:t>
            </a:r>
            <a:r>
              <a:rPr lang="en-GB" sz="2400" b="1" dirty="0" err="1">
                <a:solidFill>
                  <a:srgbClr val="4F81BD"/>
                </a:solidFill>
                <a:latin typeface="Myriad Pro" pitchFamily="32" charset="0"/>
              </a:rPr>
              <a:t>patrimonio</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genetico</a:t>
            </a:r>
            <a:r>
              <a:rPr lang="en-GB" sz="2400" b="1" dirty="0">
                <a:solidFill>
                  <a:srgbClr val="4F81BD"/>
                </a:solidFill>
                <a:latin typeface="Myriad Pro" pitchFamily="32" charset="0"/>
              </a:rPr>
              <a:t>: un </a:t>
            </a:r>
            <a:r>
              <a:rPr lang="en-GB" sz="2400" b="1" dirty="0" err="1">
                <a:solidFill>
                  <a:srgbClr val="4F81BD"/>
                </a:solidFill>
                <a:latin typeface="Myriad Pro" pitchFamily="32" charset="0"/>
              </a:rPr>
              <a:t>ambiente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stimolante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può</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pesare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più</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delle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capacità</a:t>
            </a:r>
            <a:r>
              <a:rPr lang="en-GB" sz="2400" b="1" dirty="0">
                <a:solidFill>
                  <a:srgbClr val="4F81BD"/>
                </a:solidFill>
                <a:latin typeface="Myriad Pro" pitchFamily="32" charset="0"/>
              </a:rPr>
              <a:t> innate</a:t>
            </a:r>
          </a:p>
          <a:p>
            <a:pPr algn="ctr" eaLnBrk="1" hangingPunct="1">
              <a:buClr>
                <a:srgbClr val="CC3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400" dirty="0">
              <a:solidFill>
                <a:srgbClr val="CC3300"/>
              </a:solidFill>
            </a:endParaRPr>
          </a:p>
        </p:txBody>
      </p:sp>
      <p:sp>
        <p:nvSpPr>
          <p:cNvPr id="34821" name="Rectangle 4"/>
          <p:cNvSpPr>
            <a:spLocks noChangeArrowheads="1"/>
          </p:cNvSpPr>
          <p:nvPr/>
        </p:nvSpPr>
        <p:spPr bwMode="auto">
          <a:xfrm>
            <a:off x="2771800" y="2348880"/>
            <a:ext cx="5530353" cy="343813"/>
          </a:xfrm>
          <a:prstGeom prst="rect">
            <a:avLst/>
          </a:prstGeom>
          <a:noFill/>
          <a:ln w="9525">
            <a:noFill/>
            <a:round/>
            <a:headEnd/>
            <a:tailEnd/>
          </a:ln>
        </p:spPr>
        <p:txBody>
          <a:bodyPr wrap="square" lIns="90000" tIns="46800" rIns="90000" bIns="46800">
            <a:spAutoFit/>
          </a:bodyPr>
          <a:lstStyle/>
          <a:p>
            <a:pPr eaLnBrk="1" hangingPunct="1">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FF3300"/>
                </a:solidFill>
              </a:rPr>
              <a:t>  </a:t>
            </a:r>
            <a:r>
              <a:rPr lang="en-GB" b="1" dirty="0">
                <a:solidFill>
                  <a:srgbClr val="FF3300"/>
                </a:solidFill>
              </a:rPr>
              <a:t>Cognitive score. Percentile position at each age</a:t>
            </a:r>
          </a:p>
        </p:txBody>
      </p:sp>
      <p:sp>
        <p:nvSpPr>
          <p:cNvPr id="7" name="CasellaDiTesto 6"/>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21/38</a:t>
            </a:r>
          </a:p>
        </p:txBody>
      </p:sp>
      <p:pic>
        <p:nvPicPr>
          <p:cNvPr id="8" name="Picture 3"/>
          <p:cNvPicPr>
            <a:picLocks noChangeAspect="1" noChangeArrowheads="1"/>
          </p:cNvPicPr>
          <p:nvPr/>
        </p:nvPicPr>
        <p:blipFill>
          <a:blip r:embed="rId4" cstate="print"/>
          <a:srcRect t="-24466" b="-24466"/>
          <a:stretch>
            <a:fillRect/>
          </a:stretch>
        </p:blipFill>
        <p:spPr bwMode="auto">
          <a:xfrm>
            <a:off x="250825" y="5630863"/>
            <a:ext cx="2233613" cy="1227137"/>
          </a:xfrm>
          <a:prstGeom prst="rect">
            <a:avLst/>
          </a:prstGeom>
          <a:noFill/>
          <a:ln w="9525">
            <a:noFill/>
            <a:round/>
            <a:headEnd/>
            <a:tailEnd/>
          </a:ln>
        </p:spPr>
      </p:pic>
      <p:sp>
        <p:nvSpPr>
          <p:cNvPr id="9" name="Fumetto 1 8"/>
          <p:cNvSpPr/>
          <p:nvPr/>
        </p:nvSpPr>
        <p:spPr>
          <a:xfrm>
            <a:off x="0" y="0"/>
            <a:ext cx="9144000" cy="2132856"/>
          </a:xfrm>
          <a:prstGeom prst="wedgeRectCallout">
            <a:avLst>
              <a:gd name="adj1" fmla="val -32344"/>
              <a:gd name="adj2" fmla="val 65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Arial" pitchFamily="34" charset="0"/>
                <a:cs typeface="Lucida Sans Unicode" pitchFamily="34" charset="0"/>
              </a:rPr>
              <a:t>LO SCORE COGNITIVO</a:t>
            </a:r>
            <a:r>
              <a:rPr lang="en-GB">
                <a:solidFill>
                  <a:prstClr val="black"/>
                </a:solidFill>
                <a:latin typeface="Arial" pitchFamily="34" charset="0"/>
                <a:cs typeface="Lucida Sans Unicode" pitchFamily="34" charset="0"/>
              </a:rPr>
              <a:t>: </a:t>
            </a:r>
            <a:r>
              <a:rPr lang="en-GB" b="1">
                <a:solidFill>
                  <a:prstClr val="black"/>
                </a:solidFill>
                <a:latin typeface="Arial" pitchFamily="34" charset="0"/>
                <a:cs typeface="Lucida Sans Unicode" pitchFamily="34" charset="0"/>
              </a:rPr>
              <a:t>STATO </a:t>
            </a:r>
            <a:r>
              <a:rPr lang="en-GB" b="1" dirty="0">
                <a:solidFill>
                  <a:prstClr val="black"/>
                </a:solidFill>
                <a:latin typeface="Arial" pitchFamily="34" charset="0"/>
                <a:cs typeface="Lucida Sans Unicode" pitchFamily="34" charset="0"/>
              </a:rPr>
              <a:t>SOCIOECONOMICO  PIÙ IMPORTANTE DEL PUNTO DI PARTENZA</a:t>
            </a:r>
            <a:br>
              <a:rPr lang="en-GB" b="1" dirty="0">
                <a:solidFill>
                  <a:prstClr val="black"/>
                </a:solidFill>
                <a:latin typeface="Arial" pitchFamily="34" charset="0"/>
                <a:cs typeface="Lucida Sans Unicode" pitchFamily="34" charset="0"/>
              </a:rPr>
            </a:br>
            <a:r>
              <a:rPr lang="en-GB" b="1" dirty="0">
                <a:solidFill>
                  <a:prstClr val="black"/>
                </a:solidFill>
                <a:latin typeface="Arial" pitchFamily="34" charset="0"/>
                <a:cs typeface="Lucida Sans Unicode" pitchFamily="34" charset="0"/>
              </a:rPr>
              <a:t/>
            </a:r>
            <a:br>
              <a:rPr lang="en-GB" b="1" dirty="0">
                <a:solidFill>
                  <a:prstClr val="black"/>
                </a:solidFill>
                <a:latin typeface="Arial" pitchFamily="34" charset="0"/>
                <a:cs typeface="Lucida Sans Unicode" pitchFamily="34" charset="0"/>
              </a:rPr>
            </a:br>
            <a:r>
              <a:rPr lang="en-GB" b="1" dirty="0">
                <a:solidFill>
                  <a:prstClr val="black"/>
                </a:solidFill>
                <a:latin typeface="Arial" pitchFamily="34" charset="0"/>
                <a:cs typeface="Lucida Sans Unicode" pitchFamily="34" charset="0"/>
              </a:rPr>
              <a:t>bambini con  </a:t>
            </a:r>
            <a:r>
              <a:rPr lang="en-GB" b="1" u="sng" dirty="0">
                <a:solidFill>
                  <a:prstClr val="black"/>
                </a:solidFill>
                <a:effectLst>
                  <a:outerShdw blurRad="38100" dist="38100" dir="2700000" algn="tl">
                    <a:srgbClr val="C0C0C0"/>
                  </a:outerShdw>
                </a:effectLst>
                <a:latin typeface="Arial" pitchFamily="34" charset="0"/>
                <a:cs typeface="Lucida Sans Unicode" pitchFamily="34" charset="0"/>
              </a:rPr>
              <a:t>score </a:t>
            </a:r>
            <a:r>
              <a:rPr lang="en-GB" b="1" u="sng" dirty="0" err="1">
                <a:solidFill>
                  <a:prstClr val="black"/>
                </a:solidFill>
                <a:effectLst>
                  <a:outerShdw blurRad="38100" dist="38100" dir="2700000" algn="tl">
                    <a:srgbClr val="C0C0C0"/>
                  </a:outerShdw>
                </a:effectLst>
                <a:latin typeface="Arial" pitchFamily="34" charset="0"/>
                <a:cs typeface="Lucida Sans Unicode" pitchFamily="34" charset="0"/>
              </a:rPr>
              <a:t>cognitivi</a:t>
            </a:r>
            <a:r>
              <a:rPr lang="en-GB" b="1" u="sng" dirty="0">
                <a:solidFill>
                  <a:prstClr val="black"/>
                </a:solidFill>
                <a:effectLst>
                  <a:outerShdw blurRad="38100" dist="38100" dir="2700000" algn="tl">
                    <a:srgbClr val="C0C0C0"/>
                  </a:outerShdw>
                </a:effectLst>
                <a:latin typeface="Arial" pitchFamily="34" charset="0"/>
                <a:cs typeface="Lucida Sans Unicode" pitchFamily="34" charset="0"/>
              </a:rPr>
              <a:t> </a:t>
            </a:r>
            <a:r>
              <a:rPr lang="en-GB" b="1" u="sng" dirty="0" err="1">
                <a:solidFill>
                  <a:prstClr val="black"/>
                </a:solidFill>
                <a:effectLst>
                  <a:outerShdw blurRad="38100" dist="38100" dir="2700000" algn="tl">
                    <a:srgbClr val="C0C0C0"/>
                  </a:outerShdw>
                </a:effectLst>
                <a:latin typeface="Arial" pitchFamily="34" charset="0"/>
                <a:cs typeface="Lucida Sans Unicode" pitchFamily="34" charset="0"/>
              </a:rPr>
              <a:t>alti</a:t>
            </a:r>
            <a:r>
              <a:rPr lang="en-GB" b="1" dirty="0">
                <a:solidFill>
                  <a:prstClr val="black"/>
                </a:solidFill>
                <a:latin typeface="Arial" pitchFamily="34" charset="0"/>
                <a:cs typeface="Lucida Sans Unicode" pitchFamily="34" charset="0"/>
              </a:rPr>
              <a:t>  a  22 </a:t>
            </a:r>
            <a:r>
              <a:rPr lang="en-GB" b="1" dirty="0" err="1">
                <a:solidFill>
                  <a:prstClr val="black"/>
                </a:solidFill>
                <a:latin typeface="Arial" pitchFamily="34" charset="0"/>
                <a:cs typeface="Lucida Sans Unicode" pitchFamily="34" charset="0"/>
              </a:rPr>
              <a:t>mesi</a:t>
            </a:r>
            <a:r>
              <a:rPr lang="en-GB" b="1" dirty="0">
                <a:solidFill>
                  <a:prstClr val="black"/>
                </a:solidFill>
                <a:latin typeface="Arial" pitchFamily="34" charset="0"/>
                <a:cs typeface="Lucida Sans Unicode" pitchFamily="34" charset="0"/>
              </a:rPr>
              <a:t>, che </a:t>
            </a:r>
            <a:r>
              <a:rPr lang="en-GB" b="1" dirty="0" err="1">
                <a:solidFill>
                  <a:prstClr val="black"/>
                </a:solidFill>
                <a:latin typeface="Arial" pitchFamily="34" charset="0"/>
                <a:cs typeface="Lucida Sans Unicode" pitchFamily="34" charset="0"/>
              </a:rPr>
              <a:t>crescono</a:t>
            </a:r>
            <a:r>
              <a:rPr lang="en-GB" b="1" dirty="0">
                <a:solidFill>
                  <a:prstClr val="black"/>
                </a:solidFill>
                <a:latin typeface="Arial" pitchFamily="34" charset="0"/>
                <a:cs typeface="Lucida Sans Unicode" pitchFamily="34" charset="0"/>
              </a:rPr>
              <a:t> in </a:t>
            </a:r>
            <a:r>
              <a:rPr lang="en-GB" b="1" dirty="0" err="1">
                <a:solidFill>
                  <a:prstClr val="black"/>
                </a:solidFill>
                <a:latin typeface="Arial" pitchFamily="34" charset="0"/>
                <a:cs typeface="Lucida Sans Unicode" pitchFamily="34" charset="0"/>
              </a:rPr>
              <a:t>famiglie</a:t>
            </a:r>
            <a:r>
              <a:rPr lang="en-GB" b="1" dirty="0">
                <a:solidFill>
                  <a:prstClr val="black"/>
                </a:solidFill>
                <a:latin typeface="Arial" pitchFamily="34" charset="0"/>
                <a:cs typeface="Lucida Sans Unicode" pitchFamily="34" charset="0"/>
              </a:rPr>
              <a:t> di </a:t>
            </a:r>
            <a:r>
              <a:rPr lang="en-GB" b="1" dirty="0" err="1">
                <a:solidFill>
                  <a:prstClr val="black"/>
                </a:solidFill>
                <a:latin typeface="Arial" pitchFamily="34" charset="0"/>
                <a:cs typeface="Lucida Sans Unicode" pitchFamily="34" charset="0"/>
              </a:rPr>
              <a:t>livello</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culturale</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ed</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economico</a:t>
            </a:r>
            <a:r>
              <a:rPr lang="en-GB" b="1" dirty="0">
                <a:solidFill>
                  <a:prstClr val="black"/>
                </a:solidFill>
                <a:latin typeface="Arial" pitchFamily="34" charset="0"/>
                <a:cs typeface="Lucida Sans Unicode" pitchFamily="34" charset="0"/>
              </a:rPr>
              <a:t> basso </a:t>
            </a:r>
            <a:r>
              <a:rPr lang="en-GB" b="1" dirty="0" err="1">
                <a:solidFill>
                  <a:prstClr val="black"/>
                </a:solidFill>
                <a:latin typeface="Arial" pitchFamily="34" charset="0"/>
                <a:cs typeface="Lucida Sans Unicode" pitchFamily="34" charset="0"/>
              </a:rPr>
              <a:t>peggiorano</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i</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loro</a:t>
            </a:r>
            <a:r>
              <a:rPr lang="en-GB" b="1" dirty="0">
                <a:solidFill>
                  <a:prstClr val="black"/>
                </a:solidFill>
                <a:latin typeface="Arial" pitchFamily="34" charset="0"/>
                <a:cs typeface="Lucida Sans Unicode" pitchFamily="34" charset="0"/>
              </a:rPr>
              <a:t> score al 10°anno</a:t>
            </a:r>
            <a:r>
              <a:rPr lang="en-GB" dirty="0">
                <a:solidFill>
                  <a:prstClr val="black"/>
                </a:solidFill>
                <a:latin typeface="Arial" pitchFamily="34" charset="0"/>
                <a:cs typeface="Lucida Sans Unicode" pitchFamily="34" charset="0"/>
              </a:rPr>
              <a:t>.</a:t>
            </a:r>
            <a:endParaRPr lang="it-IT" dirty="0">
              <a:solidFill>
                <a:prstClr val="white"/>
              </a:solidFill>
            </a:endParaRPr>
          </a:p>
        </p:txBody>
      </p:sp>
      <p:sp>
        <p:nvSpPr>
          <p:cNvPr id="10" name="Fumetto 1 9"/>
          <p:cNvSpPr/>
          <p:nvPr/>
        </p:nvSpPr>
        <p:spPr>
          <a:xfrm>
            <a:off x="0" y="5013176"/>
            <a:ext cx="9144000" cy="2556864"/>
          </a:xfrm>
          <a:prstGeom prst="wedgeRectCallout">
            <a:avLst>
              <a:gd name="adj1" fmla="val -29486"/>
              <a:gd name="adj2" fmla="val -743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Arial" pitchFamily="34" charset="0"/>
                <a:cs typeface="Lucida Sans Unicode" pitchFamily="34" charset="0"/>
              </a:rPr>
              <a:t>bambini con  </a:t>
            </a:r>
            <a:r>
              <a:rPr lang="en-GB" b="1" u="sng" dirty="0">
                <a:solidFill>
                  <a:prstClr val="black"/>
                </a:solidFill>
                <a:effectLst>
                  <a:outerShdw blurRad="38100" dist="38100" dir="2700000" algn="tl">
                    <a:srgbClr val="C0C0C0"/>
                  </a:outerShdw>
                </a:effectLst>
                <a:latin typeface="Arial" pitchFamily="34" charset="0"/>
                <a:cs typeface="Lucida Sans Unicode" pitchFamily="34" charset="0"/>
              </a:rPr>
              <a:t>score </a:t>
            </a:r>
            <a:r>
              <a:rPr lang="en-GB" b="1" u="sng" dirty="0" err="1">
                <a:solidFill>
                  <a:prstClr val="black"/>
                </a:solidFill>
                <a:effectLst>
                  <a:outerShdw blurRad="38100" dist="38100" dir="2700000" algn="tl">
                    <a:srgbClr val="C0C0C0"/>
                  </a:outerShdw>
                </a:effectLst>
                <a:latin typeface="Arial" pitchFamily="34" charset="0"/>
                <a:cs typeface="Lucida Sans Unicode" pitchFamily="34" charset="0"/>
              </a:rPr>
              <a:t>cognitivi</a:t>
            </a:r>
            <a:r>
              <a:rPr lang="en-GB" b="1" u="sng" dirty="0">
                <a:solidFill>
                  <a:prstClr val="black"/>
                </a:solidFill>
                <a:effectLst>
                  <a:outerShdw blurRad="38100" dist="38100" dir="2700000" algn="tl">
                    <a:srgbClr val="C0C0C0"/>
                  </a:outerShdw>
                </a:effectLst>
                <a:latin typeface="Arial" pitchFamily="34" charset="0"/>
                <a:cs typeface="Lucida Sans Unicode" pitchFamily="34" charset="0"/>
              </a:rPr>
              <a:t> </a:t>
            </a:r>
            <a:r>
              <a:rPr lang="en-GB" b="1" u="sng" dirty="0" err="1">
                <a:solidFill>
                  <a:prstClr val="black"/>
                </a:solidFill>
                <a:effectLst>
                  <a:outerShdw blurRad="38100" dist="38100" dir="2700000" algn="tl">
                    <a:srgbClr val="C0C0C0"/>
                  </a:outerShdw>
                </a:effectLst>
                <a:latin typeface="Arial" pitchFamily="34" charset="0"/>
                <a:cs typeface="Lucida Sans Unicode" pitchFamily="34" charset="0"/>
              </a:rPr>
              <a:t>bassi</a:t>
            </a:r>
            <a:r>
              <a:rPr lang="en-GB" b="1" dirty="0">
                <a:solidFill>
                  <a:prstClr val="black"/>
                </a:solidFill>
                <a:latin typeface="Arial" pitchFamily="34" charset="0"/>
                <a:cs typeface="Lucida Sans Unicode" pitchFamily="34" charset="0"/>
              </a:rPr>
              <a:t>  a  22 </a:t>
            </a:r>
            <a:r>
              <a:rPr lang="en-GB" b="1" dirty="0" err="1">
                <a:solidFill>
                  <a:prstClr val="black"/>
                </a:solidFill>
                <a:latin typeface="Arial" pitchFamily="34" charset="0"/>
                <a:cs typeface="Lucida Sans Unicode" pitchFamily="34" charset="0"/>
              </a:rPr>
              <a:t>mesi</a:t>
            </a:r>
            <a:r>
              <a:rPr lang="en-GB" b="1" dirty="0">
                <a:solidFill>
                  <a:prstClr val="black"/>
                </a:solidFill>
                <a:latin typeface="Arial" pitchFamily="34" charset="0"/>
                <a:cs typeface="Lucida Sans Unicode" pitchFamily="34" charset="0"/>
              </a:rPr>
              <a:t>, ma che </a:t>
            </a:r>
            <a:r>
              <a:rPr lang="en-GB" b="1" dirty="0" err="1">
                <a:solidFill>
                  <a:prstClr val="black"/>
                </a:solidFill>
                <a:latin typeface="Arial" pitchFamily="34" charset="0"/>
                <a:cs typeface="Lucida Sans Unicode" pitchFamily="34" charset="0"/>
              </a:rPr>
              <a:t>crescono</a:t>
            </a:r>
            <a:r>
              <a:rPr lang="en-GB" b="1" dirty="0">
                <a:solidFill>
                  <a:prstClr val="black"/>
                </a:solidFill>
                <a:latin typeface="Arial" pitchFamily="34" charset="0"/>
                <a:cs typeface="Lucida Sans Unicode" pitchFamily="34" charset="0"/>
              </a:rPr>
              <a:t> in </a:t>
            </a:r>
            <a:r>
              <a:rPr lang="en-GB" b="1" dirty="0" err="1">
                <a:solidFill>
                  <a:prstClr val="black"/>
                </a:solidFill>
                <a:latin typeface="Arial" pitchFamily="34" charset="0"/>
                <a:cs typeface="Lucida Sans Unicode" pitchFamily="34" charset="0"/>
              </a:rPr>
              <a:t>famiglie</a:t>
            </a:r>
            <a:r>
              <a:rPr lang="en-GB" b="1" dirty="0">
                <a:solidFill>
                  <a:prstClr val="black"/>
                </a:solidFill>
                <a:latin typeface="Arial" pitchFamily="34" charset="0"/>
                <a:cs typeface="Lucida Sans Unicode" pitchFamily="34" charset="0"/>
              </a:rPr>
              <a:t> di alto </a:t>
            </a:r>
            <a:r>
              <a:rPr lang="en-GB" b="1" dirty="0" err="1">
                <a:solidFill>
                  <a:prstClr val="black"/>
                </a:solidFill>
                <a:latin typeface="Arial" pitchFamily="34" charset="0"/>
                <a:cs typeface="Lucida Sans Unicode" pitchFamily="34" charset="0"/>
              </a:rPr>
              <a:t>livello</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culturale</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ed</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economico</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migliorano</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i</a:t>
            </a:r>
            <a:r>
              <a:rPr lang="en-GB" b="1" dirty="0">
                <a:solidFill>
                  <a:prstClr val="black"/>
                </a:solidFill>
                <a:latin typeface="Arial" pitchFamily="34" charset="0"/>
                <a:cs typeface="Lucida Sans Unicode" pitchFamily="34" charset="0"/>
              </a:rPr>
              <a:t> </a:t>
            </a:r>
            <a:r>
              <a:rPr lang="en-GB" b="1" dirty="0" err="1">
                <a:solidFill>
                  <a:prstClr val="black"/>
                </a:solidFill>
                <a:latin typeface="Arial" pitchFamily="34" charset="0"/>
                <a:cs typeface="Lucida Sans Unicode" pitchFamily="34" charset="0"/>
              </a:rPr>
              <a:t>loro</a:t>
            </a:r>
            <a:r>
              <a:rPr lang="en-GB" b="1" dirty="0">
                <a:solidFill>
                  <a:prstClr val="black"/>
                </a:solidFill>
                <a:latin typeface="Arial" pitchFamily="34" charset="0"/>
                <a:cs typeface="Lucida Sans Unicode" pitchFamily="34" charset="0"/>
              </a:rPr>
              <a:t>  score al 10° anno</a:t>
            </a:r>
            <a:r>
              <a:rPr lang="en-GB" dirty="0">
                <a:solidFill>
                  <a:prstClr val="black"/>
                </a:solidFill>
                <a:latin typeface="Arial" pitchFamily="34" charset="0"/>
                <a:cs typeface="Lucida Sans Unicode" pitchFamily="34" charset="0"/>
              </a:rPr>
              <a:t>. </a:t>
            </a:r>
          </a:p>
          <a:p>
            <a:pPr algn="ctr"/>
            <a:r>
              <a:rPr lang="en-GB" dirty="0">
                <a:solidFill>
                  <a:prstClr val="black"/>
                </a:solidFill>
                <a:latin typeface="Arial" pitchFamily="34" charset="0"/>
                <a:cs typeface="Lucida Sans Unicode" pitchFamily="34" charset="0"/>
              </a:rPr>
              <a:t>(Feinstein.  </a:t>
            </a:r>
            <a:r>
              <a:rPr lang="en-GB" i="1" dirty="0" err="1">
                <a:solidFill>
                  <a:prstClr val="black"/>
                </a:solidFill>
                <a:latin typeface="Arial" pitchFamily="34" charset="0"/>
                <a:cs typeface="Lucida Sans Unicode" pitchFamily="34" charset="0"/>
              </a:rPr>
              <a:t>Economica</a:t>
            </a:r>
            <a:r>
              <a:rPr lang="en-GB" i="1" dirty="0">
                <a:solidFill>
                  <a:prstClr val="black"/>
                </a:solidFill>
                <a:latin typeface="Arial" pitchFamily="34" charset="0"/>
                <a:cs typeface="Lucida Sans Unicode" pitchFamily="34" charset="0"/>
              </a:rPr>
              <a:t> </a:t>
            </a:r>
            <a:r>
              <a:rPr lang="en-GB" dirty="0">
                <a:solidFill>
                  <a:prstClr val="black"/>
                </a:solidFill>
                <a:latin typeface="Arial" pitchFamily="34" charset="0"/>
                <a:cs typeface="Lucida Sans Unicode" pitchFamily="34" charset="0"/>
              </a:rPr>
              <a:t>2003; 70: 3-97)</a:t>
            </a:r>
            <a:r>
              <a:rPr lang="en-GB" sz="2800" dirty="0">
                <a:solidFill>
                  <a:prstClr val="black"/>
                </a:solidFill>
                <a:latin typeface="Arial" pitchFamily="34" charset="0"/>
                <a:cs typeface="Lucida Sans Unicode" pitchFamily="34" charset="0"/>
              </a:rPr>
              <a:t> </a:t>
            </a:r>
            <a:endParaRPr lang="it-IT" dirty="0">
              <a:solidFill>
                <a:prstClr val="white"/>
              </a:solidFill>
            </a:endParaRPr>
          </a:p>
        </p:txBody>
      </p:sp>
    </p:spTree>
    <p:extLst>
      <p:ext uri="{BB962C8B-B14F-4D97-AF65-F5344CB8AC3E}">
        <p14:creationId xmlns:p14="http://schemas.microsoft.com/office/powerpoint/2010/main" val="2645032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0" y="0"/>
            <a:ext cx="9144000" cy="4286250"/>
          </a:xfrm>
          <a:prstGeom prst="rect">
            <a:avLst/>
          </a:prstGeom>
          <a:noFill/>
          <a:ln w="9525">
            <a:noFill/>
            <a:round/>
            <a:headEnd/>
            <a:tailEnd/>
          </a:ln>
        </p:spPr>
      </p:pic>
      <p:sp>
        <p:nvSpPr>
          <p:cNvPr id="19459" name="Text Box 2"/>
          <p:cNvSpPr txBox="1">
            <a:spLocks noChangeArrowheads="1"/>
          </p:cNvSpPr>
          <p:nvPr/>
        </p:nvSpPr>
        <p:spPr bwMode="auto">
          <a:xfrm>
            <a:off x="457200" y="0"/>
            <a:ext cx="8229600" cy="1628800"/>
          </a:xfrm>
          <a:prstGeom prst="rect">
            <a:avLst/>
          </a:prstGeom>
          <a:noFill/>
          <a:ln w="9525">
            <a:noFill/>
            <a:round/>
            <a:headEnd/>
            <a:tailEnd/>
          </a:ln>
        </p:spPr>
        <p:txBody>
          <a:bodyPr lIns="90000" tIns="46800" rIns="90000" bIns="46800"/>
          <a:lstStyle/>
          <a:p>
            <a:pPr algn="ctr">
              <a:spcBef>
                <a:spcPct val="0"/>
              </a:spcBef>
              <a:buClr>
                <a:srgbClr val="CC3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err="1">
                <a:solidFill>
                  <a:srgbClr val="CC3300"/>
                </a:solidFill>
              </a:rPr>
              <a:t>L’importanza</a:t>
            </a:r>
            <a:r>
              <a:rPr lang="en-GB" sz="2800" dirty="0">
                <a:solidFill>
                  <a:srgbClr val="CC3300"/>
                </a:solidFill>
              </a:rPr>
              <a:t> </a:t>
            </a:r>
            <a:r>
              <a:rPr lang="en-GB" sz="2800" dirty="0" err="1">
                <a:solidFill>
                  <a:srgbClr val="CC3300"/>
                </a:solidFill>
              </a:rPr>
              <a:t>dell’ambiente</a:t>
            </a:r>
            <a:r>
              <a:rPr lang="en-GB" sz="2800" dirty="0">
                <a:solidFill>
                  <a:srgbClr val="CC3300"/>
                </a:solidFill>
              </a:rPr>
              <a:t> </a:t>
            </a:r>
            <a:r>
              <a:rPr lang="en-GB" sz="2800" dirty="0" err="1">
                <a:solidFill>
                  <a:srgbClr val="CC3300"/>
                </a:solidFill>
              </a:rPr>
              <a:t>familiare</a:t>
            </a:r>
            <a:r>
              <a:rPr lang="en-GB" sz="2800" dirty="0">
                <a:solidFill>
                  <a:srgbClr val="CC3300"/>
                </a:solidFill>
              </a:rPr>
              <a:t> </a:t>
            </a:r>
            <a:r>
              <a:rPr lang="en-GB" sz="2800" dirty="0" err="1">
                <a:solidFill>
                  <a:srgbClr val="CC3300"/>
                </a:solidFill>
              </a:rPr>
              <a:t>rispetto</a:t>
            </a:r>
            <a:r>
              <a:rPr lang="en-GB" sz="2800" dirty="0">
                <a:solidFill>
                  <a:srgbClr val="CC3300"/>
                </a:solidFill>
              </a:rPr>
              <a:t> al </a:t>
            </a:r>
            <a:r>
              <a:rPr lang="en-GB" sz="2800" dirty="0" err="1">
                <a:solidFill>
                  <a:srgbClr val="CC3300"/>
                </a:solidFill>
              </a:rPr>
              <a:t>patrimonio</a:t>
            </a:r>
            <a:r>
              <a:rPr lang="en-GB" sz="2800" dirty="0">
                <a:solidFill>
                  <a:srgbClr val="CC3300"/>
                </a:solidFill>
              </a:rPr>
              <a:t> </a:t>
            </a:r>
            <a:r>
              <a:rPr lang="en-GB" sz="2800" dirty="0" err="1">
                <a:solidFill>
                  <a:srgbClr val="CC3300"/>
                </a:solidFill>
              </a:rPr>
              <a:t>genetico</a:t>
            </a:r>
            <a:r>
              <a:rPr lang="en-GB" sz="2800" dirty="0">
                <a:solidFill>
                  <a:srgbClr val="CC3300"/>
                </a:solidFill>
              </a:rPr>
              <a:t>: un </a:t>
            </a:r>
            <a:r>
              <a:rPr lang="en-GB" sz="2800" dirty="0" err="1">
                <a:solidFill>
                  <a:srgbClr val="CC3300"/>
                </a:solidFill>
              </a:rPr>
              <a:t>ambiente</a:t>
            </a:r>
            <a:r>
              <a:rPr lang="en-GB" sz="2800" dirty="0">
                <a:solidFill>
                  <a:srgbClr val="CC3300"/>
                </a:solidFill>
              </a:rPr>
              <a:t> </a:t>
            </a:r>
            <a:r>
              <a:rPr lang="en-GB" sz="2800" dirty="0" err="1">
                <a:solidFill>
                  <a:srgbClr val="CC3300"/>
                </a:solidFill>
              </a:rPr>
              <a:t>stimolante</a:t>
            </a:r>
            <a:r>
              <a:rPr lang="en-GB" sz="2800" dirty="0">
                <a:solidFill>
                  <a:srgbClr val="CC3300"/>
                </a:solidFill>
              </a:rPr>
              <a:t> “</a:t>
            </a:r>
            <a:r>
              <a:rPr lang="en-GB" sz="2800" dirty="0" err="1">
                <a:solidFill>
                  <a:srgbClr val="CC3300"/>
                </a:solidFill>
              </a:rPr>
              <a:t>pesa</a:t>
            </a:r>
            <a:r>
              <a:rPr lang="en-GB" sz="2800" dirty="0">
                <a:solidFill>
                  <a:srgbClr val="CC3300"/>
                </a:solidFill>
              </a:rPr>
              <a:t>” </a:t>
            </a:r>
            <a:r>
              <a:rPr lang="en-GB" sz="2800" dirty="0" err="1">
                <a:solidFill>
                  <a:srgbClr val="CC3300"/>
                </a:solidFill>
              </a:rPr>
              <a:t>di</a:t>
            </a:r>
            <a:r>
              <a:rPr lang="en-GB" sz="2800" dirty="0">
                <a:solidFill>
                  <a:srgbClr val="CC3300"/>
                </a:solidFill>
              </a:rPr>
              <a:t> </a:t>
            </a:r>
            <a:r>
              <a:rPr lang="en-GB" sz="2800" dirty="0" err="1">
                <a:solidFill>
                  <a:srgbClr val="CC3300"/>
                </a:solidFill>
              </a:rPr>
              <a:t>più</a:t>
            </a:r>
            <a:r>
              <a:rPr lang="en-GB" sz="2800" dirty="0">
                <a:solidFill>
                  <a:srgbClr val="CC3300"/>
                </a:solidFill>
              </a:rPr>
              <a:t> </a:t>
            </a:r>
            <a:r>
              <a:rPr lang="en-GB" sz="2800" dirty="0" err="1">
                <a:solidFill>
                  <a:srgbClr val="CC3300"/>
                </a:solidFill>
              </a:rPr>
              <a:t>delle</a:t>
            </a:r>
            <a:r>
              <a:rPr lang="en-GB" sz="2800" dirty="0">
                <a:solidFill>
                  <a:srgbClr val="CC3300"/>
                </a:solidFill>
              </a:rPr>
              <a:t> </a:t>
            </a:r>
            <a:r>
              <a:rPr lang="en-GB" sz="2800" dirty="0" err="1">
                <a:solidFill>
                  <a:srgbClr val="CC3300"/>
                </a:solidFill>
              </a:rPr>
              <a:t>capacità</a:t>
            </a:r>
            <a:r>
              <a:rPr lang="en-GB" sz="2800" dirty="0">
                <a:solidFill>
                  <a:srgbClr val="CC3300"/>
                </a:solidFill>
              </a:rPr>
              <a:t> innate</a:t>
            </a:r>
          </a:p>
          <a:p>
            <a:pPr algn="ctr">
              <a:spcBef>
                <a:spcPct val="0"/>
              </a:spcBef>
              <a:buClr>
                <a:srgbClr val="CC3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4400" dirty="0">
              <a:solidFill>
                <a:srgbClr val="CC3300"/>
              </a:solidFill>
            </a:endParaRPr>
          </a:p>
        </p:txBody>
      </p:sp>
      <p:pic>
        <p:nvPicPr>
          <p:cNvPr id="19460" name="Picture 3"/>
          <p:cNvPicPr>
            <a:picLocks noChangeAspect="1" noChangeArrowheads="1"/>
          </p:cNvPicPr>
          <p:nvPr/>
        </p:nvPicPr>
        <p:blipFill>
          <a:blip r:embed="rId4" cstate="print"/>
          <a:srcRect/>
          <a:stretch>
            <a:fillRect/>
          </a:stretch>
        </p:blipFill>
        <p:spPr bwMode="auto">
          <a:xfrm>
            <a:off x="357188" y="1412776"/>
            <a:ext cx="8351837" cy="4392488"/>
          </a:xfrm>
          <a:prstGeom prst="rect">
            <a:avLst/>
          </a:prstGeom>
          <a:solidFill>
            <a:srgbClr val="000000"/>
          </a:solidFill>
          <a:ln w="9525">
            <a:noFill/>
            <a:round/>
            <a:headEnd/>
            <a:tailEnd/>
          </a:ln>
        </p:spPr>
      </p:pic>
      <p:sp>
        <p:nvSpPr>
          <p:cNvPr id="19461" name="Rectangle 4"/>
          <p:cNvSpPr>
            <a:spLocks noChangeArrowheads="1"/>
          </p:cNvSpPr>
          <p:nvPr/>
        </p:nvSpPr>
        <p:spPr bwMode="auto">
          <a:xfrm>
            <a:off x="2786063" y="2214563"/>
            <a:ext cx="4949825" cy="312737"/>
          </a:xfrm>
          <a:prstGeom prst="rect">
            <a:avLst/>
          </a:prstGeom>
          <a:noFill/>
          <a:ln w="9525">
            <a:noFill/>
            <a:round/>
            <a:headEnd/>
            <a:tailEnd/>
          </a:ln>
        </p:spPr>
        <p:txBody>
          <a:bodyPr lIns="90000" tIns="46800" rIns="90000" bIns="46800">
            <a:spAutoFit/>
          </a:bodyPr>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rgbClr val="FF3300"/>
                </a:solidFill>
              </a:rPr>
              <a:t>  </a:t>
            </a:r>
            <a:r>
              <a:rPr lang="en-GB" b="1" dirty="0">
                <a:solidFill>
                  <a:srgbClr val="FF3300"/>
                </a:solidFill>
              </a:rPr>
              <a:t>Cognitive score. Percentile position at each age</a:t>
            </a:r>
          </a:p>
        </p:txBody>
      </p:sp>
    </p:spTree>
    <p:extLst>
      <p:ext uri="{BB962C8B-B14F-4D97-AF65-F5344CB8AC3E}">
        <p14:creationId xmlns:p14="http://schemas.microsoft.com/office/powerpoint/2010/main" val="238057974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contenuto 2"/>
          <p:cNvSpPr>
            <a:spLocks noGrp="1"/>
          </p:cNvSpPr>
          <p:nvPr>
            <p:ph sz="quarter" idx="1"/>
          </p:nvPr>
        </p:nvSpPr>
        <p:spPr>
          <a:xfrm>
            <a:off x="107504" y="116631"/>
            <a:ext cx="8496944" cy="3044479"/>
          </a:xfrm>
        </p:spPr>
        <p:txBody>
          <a:bodyPr>
            <a:normAutofit/>
          </a:bodyPr>
          <a:lstStyle/>
          <a:p>
            <a:pPr>
              <a:buFontTx/>
              <a:buNone/>
            </a:pPr>
            <a:r>
              <a:rPr lang="it-IT" sz="2100" dirty="0"/>
              <a:t>    </a:t>
            </a:r>
            <a:r>
              <a:rPr lang="it-IT" sz="3200" dirty="0"/>
              <a:t>Bambini ispanici partecipanti al programma ROR negli USA hanno, alla fine della scuola dell’infanzia, </a:t>
            </a:r>
            <a:r>
              <a:rPr lang="it-IT" sz="3200" dirty="0">
                <a:solidFill>
                  <a:srgbClr val="C00000"/>
                </a:solidFill>
              </a:rPr>
              <a:t> </a:t>
            </a:r>
            <a:r>
              <a:rPr lang="it-IT" sz="3200" b="1" dirty="0" err="1">
                <a:solidFill>
                  <a:srgbClr val="FF6600"/>
                </a:solidFill>
                <a:latin typeface="Myriad Pro" pitchFamily="32" charset="0"/>
                <a:cs typeface="Arial" charset="0"/>
              </a:rPr>
              <a:t>literacy</a:t>
            </a:r>
            <a:r>
              <a:rPr lang="it-IT" sz="3200" b="1" dirty="0">
                <a:solidFill>
                  <a:srgbClr val="FF6600"/>
                </a:solidFill>
                <a:latin typeface="Myriad Pro" pitchFamily="32" charset="0"/>
                <a:cs typeface="Arial" charset="0"/>
              </a:rPr>
              <a:t> </a:t>
            </a:r>
            <a:r>
              <a:rPr lang="it-IT" sz="3200" b="1" dirty="0" err="1">
                <a:solidFill>
                  <a:srgbClr val="FF6600"/>
                </a:solidFill>
                <a:latin typeface="Myriad Pro" pitchFamily="32" charset="0"/>
                <a:cs typeface="Arial" charset="0"/>
              </a:rPr>
              <a:t>skills</a:t>
            </a:r>
            <a:r>
              <a:rPr lang="it-IT" sz="3200" b="1" dirty="0">
                <a:solidFill>
                  <a:srgbClr val="FF6600"/>
                </a:solidFill>
                <a:latin typeface="Myriad Pro" pitchFamily="32" charset="0"/>
                <a:cs typeface="Arial" charset="0"/>
              </a:rPr>
              <a:t> analoghe o anche superiori</a:t>
            </a:r>
            <a:r>
              <a:rPr lang="it-IT" sz="3200" dirty="0"/>
              <a:t> ai coetanei provenienti da ambienti in cui si legge molto e si possiedono molti libri</a:t>
            </a:r>
          </a:p>
        </p:txBody>
      </p:sp>
      <p:pic>
        <p:nvPicPr>
          <p:cNvPr id="35843" name="Immagine 4" descr="scalata sociale di Guglielmo Rispoli "/>
          <p:cNvPicPr>
            <a:picLocks noChangeAspect="1" noChangeArrowheads="1"/>
          </p:cNvPicPr>
          <p:nvPr/>
        </p:nvPicPr>
        <p:blipFill>
          <a:blip r:embed="rId2" cstate="print"/>
          <a:srcRect l="8974" t="11667" r="8974"/>
          <a:stretch>
            <a:fillRect/>
          </a:stretch>
        </p:blipFill>
        <p:spPr bwMode="auto">
          <a:xfrm>
            <a:off x="3851920" y="3161110"/>
            <a:ext cx="4854154" cy="4019845"/>
          </a:xfrm>
          <a:prstGeom prst="rect">
            <a:avLst/>
          </a:prstGeom>
          <a:noFill/>
          <a:ln w="9525">
            <a:noFill/>
            <a:miter lim="800000"/>
            <a:headEnd/>
            <a:tailEnd/>
          </a:ln>
        </p:spPr>
      </p:pic>
      <p:sp>
        <p:nvSpPr>
          <p:cNvPr id="35844" name="CasellaDiTesto 5"/>
          <p:cNvSpPr txBox="1">
            <a:spLocks noChangeArrowheads="1"/>
          </p:cNvSpPr>
          <p:nvPr/>
        </p:nvSpPr>
        <p:spPr bwMode="auto">
          <a:xfrm>
            <a:off x="251520" y="3537348"/>
            <a:ext cx="3744416" cy="3377848"/>
          </a:xfrm>
          <a:prstGeom prst="rect">
            <a:avLst/>
          </a:prstGeom>
          <a:noFill/>
          <a:ln w="9525">
            <a:noFill/>
            <a:miter lim="800000"/>
            <a:headEnd/>
            <a:tailEnd/>
          </a:ln>
        </p:spPr>
        <p:txBody>
          <a:bodyPr wrap="square">
            <a:spAutoFit/>
          </a:bodyPr>
          <a:lstStyle/>
          <a:p>
            <a:pPr defTabSz="685800"/>
            <a:r>
              <a:rPr lang="it-IT" sz="2000" i="1" dirty="0" err="1">
                <a:solidFill>
                  <a:prstClr val="black"/>
                </a:solidFill>
              </a:rPr>
              <a:t>Diener</a:t>
            </a:r>
            <a:r>
              <a:rPr lang="it-IT" sz="2000" i="1" dirty="0">
                <a:solidFill>
                  <a:prstClr val="black"/>
                </a:solidFill>
              </a:rPr>
              <a:t> et al</a:t>
            </a:r>
          </a:p>
          <a:p>
            <a:pPr defTabSz="685800"/>
            <a:r>
              <a:rPr lang="it-IT" sz="2000" i="1" dirty="0">
                <a:solidFill>
                  <a:prstClr val="black"/>
                </a:solidFill>
              </a:rPr>
              <a:t> “</a:t>
            </a:r>
            <a:r>
              <a:rPr lang="it-IT" sz="2000" b="1" i="1" dirty="0" err="1">
                <a:solidFill>
                  <a:prstClr val="black"/>
                </a:solidFill>
              </a:rPr>
              <a:t>Kingergarten</a:t>
            </a:r>
            <a:r>
              <a:rPr lang="it-IT" sz="2000" b="1" i="1" dirty="0">
                <a:solidFill>
                  <a:prstClr val="black"/>
                </a:solidFill>
              </a:rPr>
              <a:t> </a:t>
            </a:r>
          </a:p>
          <a:p>
            <a:pPr defTabSz="685800"/>
            <a:r>
              <a:rPr lang="it-IT" sz="2000" b="1" i="1" dirty="0" err="1">
                <a:solidFill>
                  <a:prstClr val="black"/>
                </a:solidFill>
              </a:rPr>
              <a:t>readiness</a:t>
            </a:r>
            <a:r>
              <a:rPr lang="it-IT" sz="2000" b="1" i="1" dirty="0">
                <a:solidFill>
                  <a:prstClr val="black"/>
                </a:solidFill>
              </a:rPr>
              <a:t> and </a:t>
            </a:r>
            <a:r>
              <a:rPr lang="it-IT" sz="2000" b="1" i="1" dirty="0" err="1">
                <a:solidFill>
                  <a:prstClr val="black"/>
                </a:solidFill>
              </a:rPr>
              <a:t>performances</a:t>
            </a:r>
            <a:r>
              <a:rPr lang="it-IT" sz="2000" b="1" i="1" dirty="0">
                <a:solidFill>
                  <a:prstClr val="black"/>
                </a:solidFill>
              </a:rPr>
              <a:t> </a:t>
            </a:r>
          </a:p>
          <a:p>
            <a:pPr defTabSz="685800"/>
            <a:r>
              <a:rPr lang="it-IT" sz="2000" b="1" i="1" dirty="0">
                <a:solidFill>
                  <a:prstClr val="black"/>
                </a:solidFill>
              </a:rPr>
              <a:t>of Latin  </a:t>
            </a:r>
            <a:r>
              <a:rPr lang="it-IT" sz="2000" b="1" i="1" dirty="0" err="1">
                <a:solidFill>
                  <a:prstClr val="black"/>
                </a:solidFill>
              </a:rPr>
              <a:t>children</a:t>
            </a:r>
            <a:r>
              <a:rPr lang="it-IT" sz="2000" b="1" i="1" dirty="0">
                <a:solidFill>
                  <a:prstClr val="black"/>
                </a:solidFill>
              </a:rPr>
              <a:t> </a:t>
            </a:r>
            <a:r>
              <a:rPr lang="it-IT" sz="2000" b="1" i="1" dirty="0" err="1">
                <a:solidFill>
                  <a:prstClr val="black"/>
                </a:solidFill>
              </a:rPr>
              <a:t>partecipating</a:t>
            </a:r>
            <a:r>
              <a:rPr lang="it-IT" sz="2000" b="1" i="1" dirty="0">
                <a:solidFill>
                  <a:prstClr val="black"/>
                </a:solidFill>
              </a:rPr>
              <a:t> in ROR”</a:t>
            </a:r>
          </a:p>
          <a:p>
            <a:pPr defTabSz="685800"/>
            <a:endParaRPr lang="it-IT" sz="2000" b="1" i="1" dirty="0">
              <a:solidFill>
                <a:prstClr val="black"/>
              </a:solidFill>
            </a:endParaRPr>
          </a:p>
          <a:p>
            <a:pPr defTabSz="685800"/>
            <a:r>
              <a:rPr lang="it-IT" sz="2000" i="1" dirty="0">
                <a:solidFill>
                  <a:prstClr val="black"/>
                </a:solidFill>
              </a:rPr>
              <a:t>Journal </a:t>
            </a:r>
            <a:r>
              <a:rPr lang="it-IT" sz="2000" i="1" dirty="0" err="1">
                <a:solidFill>
                  <a:prstClr val="black"/>
                </a:solidFill>
              </a:rPr>
              <a:t>of</a:t>
            </a:r>
            <a:r>
              <a:rPr lang="it-IT" sz="2000" i="1" dirty="0">
                <a:solidFill>
                  <a:prstClr val="black"/>
                </a:solidFill>
              </a:rPr>
              <a:t> Community </a:t>
            </a:r>
          </a:p>
          <a:p>
            <a:pPr defTabSz="685800"/>
            <a:r>
              <a:rPr lang="it-IT" sz="2000" i="1" dirty="0">
                <a:solidFill>
                  <a:prstClr val="black"/>
                </a:solidFill>
              </a:rPr>
              <a:t>Medicine and </a:t>
            </a:r>
            <a:r>
              <a:rPr lang="it-IT" sz="2000" i="1" dirty="0" err="1">
                <a:solidFill>
                  <a:prstClr val="black"/>
                </a:solidFill>
              </a:rPr>
              <a:t>Health</a:t>
            </a:r>
            <a:r>
              <a:rPr lang="it-IT" sz="2000" i="1" dirty="0">
                <a:solidFill>
                  <a:prstClr val="black"/>
                </a:solidFill>
              </a:rPr>
              <a:t> </a:t>
            </a:r>
            <a:r>
              <a:rPr lang="it-IT" sz="2000" i="1" dirty="0" err="1">
                <a:solidFill>
                  <a:prstClr val="black"/>
                </a:solidFill>
              </a:rPr>
              <a:t>Education</a:t>
            </a:r>
            <a:r>
              <a:rPr lang="it-IT" sz="2000" i="1" dirty="0">
                <a:solidFill>
                  <a:prstClr val="black"/>
                </a:solidFill>
              </a:rPr>
              <a:t> 2012</a:t>
            </a:r>
          </a:p>
          <a:p>
            <a:pPr defTabSz="685800"/>
            <a:endParaRPr lang="it-IT" sz="1350" dirty="0">
              <a:solidFill>
                <a:prstClr val="black"/>
              </a:solidFill>
            </a:endParaRPr>
          </a:p>
        </p:txBody>
      </p:sp>
    </p:spTree>
    <p:extLst>
      <p:ext uri="{BB962C8B-B14F-4D97-AF65-F5344CB8AC3E}">
        <p14:creationId xmlns:p14="http://schemas.microsoft.com/office/powerpoint/2010/main" val="3584043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4294967295"/>
          </p:nvPr>
        </p:nvSpPr>
        <p:spPr>
          <a:xfrm>
            <a:off x="0" y="1773238"/>
            <a:ext cx="3810000" cy="4114800"/>
          </a:xfrm>
        </p:spPr>
        <p:txBody>
          <a:bodyPr/>
          <a:lstStyle/>
          <a:p>
            <a:pPr eaLnBrk="1" hangingPunct="1">
              <a:buFontTx/>
              <a:buNone/>
            </a:pPr>
            <a:r>
              <a:rPr lang="en-US" sz="2000" dirty="0">
                <a:ea typeface="ＭＳ Ｐゴシック" pitchFamily="34" charset="-128"/>
              </a:rPr>
              <a:t> </a:t>
            </a:r>
          </a:p>
        </p:txBody>
      </p:sp>
      <p:sp>
        <p:nvSpPr>
          <p:cNvPr id="10251" name="Rectangle 19"/>
          <p:cNvSpPr>
            <a:spLocks noGrp="1" noChangeArrowheads="1"/>
          </p:cNvSpPr>
          <p:nvPr>
            <p:ph type="title" idx="4294967295"/>
          </p:nvPr>
        </p:nvSpPr>
        <p:spPr>
          <a:xfrm>
            <a:off x="0" y="404664"/>
            <a:ext cx="9144000" cy="1143000"/>
          </a:xfrm>
          <a:noFill/>
        </p:spPr>
        <p:txBody>
          <a:bodyPr/>
          <a:lstStyle/>
          <a:p>
            <a:pPr eaLnBrk="1" hangingPunct="1"/>
            <a:r>
              <a:rPr lang="en-AU" sz="3200" b="1" kern="1200" dirty="0" err="1">
                <a:solidFill>
                  <a:srgbClr val="4F81BD"/>
                </a:solidFill>
                <a:latin typeface="Myriad Pro" pitchFamily="32" charset="0"/>
                <a:ea typeface="+mn-ea"/>
                <a:cs typeface="Arial" charset="0"/>
              </a:rPr>
              <a:t>Possiamo</a:t>
            </a:r>
            <a:r>
              <a:rPr lang="en-AU" sz="3200" b="1" kern="1200" dirty="0">
                <a:solidFill>
                  <a:srgbClr val="4F81BD"/>
                </a:solidFill>
                <a:latin typeface="Myriad Pro" pitchFamily="32" charset="0"/>
                <a:ea typeface="+mn-ea"/>
                <a:cs typeface="Arial" charset="0"/>
              </a:rPr>
              <a:t> </a:t>
            </a:r>
            <a:r>
              <a:rPr lang="en-AU" sz="3200" b="1" kern="1200" dirty="0" err="1">
                <a:solidFill>
                  <a:srgbClr val="4F81BD"/>
                </a:solidFill>
                <a:latin typeface="Myriad Pro" pitchFamily="32" charset="0"/>
                <a:ea typeface="+mn-ea"/>
                <a:cs typeface="Arial" charset="0"/>
              </a:rPr>
              <a:t>dunque</a:t>
            </a:r>
            <a:r>
              <a:rPr lang="en-AU" sz="3200" b="1" kern="1200" dirty="0">
                <a:solidFill>
                  <a:srgbClr val="4F81BD"/>
                </a:solidFill>
                <a:latin typeface="Myriad Pro" pitchFamily="32" charset="0"/>
                <a:ea typeface="+mn-ea"/>
                <a:cs typeface="Arial" charset="0"/>
              </a:rPr>
              <a:t> fare la </a:t>
            </a:r>
            <a:r>
              <a:rPr lang="en-AU" sz="3200" b="1" kern="1200" dirty="0" err="1">
                <a:solidFill>
                  <a:srgbClr val="4F81BD"/>
                </a:solidFill>
                <a:latin typeface="Myriad Pro" pitchFamily="32" charset="0"/>
                <a:ea typeface="+mn-ea"/>
                <a:cs typeface="Arial" charset="0"/>
              </a:rPr>
              <a:t>differenza</a:t>
            </a:r>
            <a:r>
              <a:rPr lang="en-AU" sz="3200" b="1" kern="1200" dirty="0">
                <a:solidFill>
                  <a:srgbClr val="4F81BD"/>
                </a:solidFill>
                <a:latin typeface="Myriad Pro" pitchFamily="32" charset="0"/>
                <a:ea typeface="+mn-ea"/>
                <a:cs typeface="Arial" charset="0"/>
              </a:rPr>
              <a:t> </a:t>
            </a:r>
            <a:r>
              <a:rPr lang="en-AU" sz="3200" b="1" kern="1200" dirty="0" err="1">
                <a:solidFill>
                  <a:srgbClr val="4F81BD"/>
                </a:solidFill>
                <a:latin typeface="Myriad Pro" pitchFamily="32" charset="0"/>
                <a:ea typeface="+mn-ea"/>
                <a:cs typeface="Arial" charset="0"/>
              </a:rPr>
              <a:t>negli</a:t>
            </a:r>
            <a:r>
              <a:rPr lang="en-AU" sz="3200" b="1" kern="1200" dirty="0">
                <a:solidFill>
                  <a:srgbClr val="4F81BD"/>
                </a:solidFill>
                <a:latin typeface="Myriad Pro" pitchFamily="32" charset="0"/>
                <a:ea typeface="+mn-ea"/>
                <a:cs typeface="Arial" charset="0"/>
              </a:rPr>
              <a:t> </a:t>
            </a:r>
            <a:r>
              <a:rPr lang="en-AU" sz="3200" b="1" kern="1200" dirty="0" err="1">
                <a:solidFill>
                  <a:srgbClr val="4F81BD"/>
                </a:solidFill>
                <a:latin typeface="Myriad Pro" pitchFamily="32" charset="0"/>
                <a:ea typeface="+mn-ea"/>
                <a:cs typeface="Arial" charset="0"/>
              </a:rPr>
              <a:t>itinerari</a:t>
            </a:r>
            <a:r>
              <a:rPr lang="en-AU" sz="3200" b="1" kern="1200" dirty="0">
                <a:solidFill>
                  <a:srgbClr val="4F81BD"/>
                </a:solidFill>
                <a:latin typeface="Myriad Pro" pitchFamily="32" charset="0"/>
                <a:ea typeface="+mn-ea"/>
                <a:cs typeface="Arial" charset="0"/>
              </a:rPr>
              <a:t> </a:t>
            </a:r>
            <a:r>
              <a:rPr lang="en-AU" sz="3200" b="1" kern="1200" dirty="0" err="1">
                <a:solidFill>
                  <a:srgbClr val="4F81BD"/>
                </a:solidFill>
                <a:latin typeface="Myriad Pro" pitchFamily="32" charset="0"/>
                <a:ea typeface="+mn-ea"/>
                <a:cs typeface="Arial" charset="0"/>
              </a:rPr>
              <a:t>di</a:t>
            </a:r>
            <a:r>
              <a:rPr lang="en-AU" sz="3200" b="1" kern="1200" dirty="0">
                <a:solidFill>
                  <a:srgbClr val="4F81BD"/>
                </a:solidFill>
                <a:latin typeface="Myriad Pro" pitchFamily="32" charset="0"/>
                <a:ea typeface="+mn-ea"/>
                <a:cs typeface="Arial" charset="0"/>
              </a:rPr>
              <a:t> </a:t>
            </a:r>
            <a:r>
              <a:rPr lang="en-AU" sz="3200" b="1" kern="1200" dirty="0" err="1">
                <a:solidFill>
                  <a:srgbClr val="4F81BD"/>
                </a:solidFill>
                <a:latin typeface="Myriad Pro" pitchFamily="32" charset="0"/>
                <a:ea typeface="+mn-ea"/>
                <a:cs typeface="Arial" charset="0"/>
              </a:rPr>
              <a:t>sviluppo</a:t>
            </a:r>
            <a:r>
              <a:rPr lang="en-AU" sz="3200" b="1" kern="1200" dirty="0">
                <a:solidFill>
                  <a:srgbClr val="4F81BD"/>
                </a:solidFill>
                <a:latin typeface="Myriad Pro" pitchFamily="32" charset="0"/>
                <a:ea typeface="+mn-ea"/>
                <a:cs typeface="Arial" charset="0"/>
              </a:rPr>
              <a:t> e </a:t>
            </a:r>
            <a:r>
              <a:rPr lang="en-AU" sz="3200" b="1" kern="1200" dirty="0" err="1">
                <a:solidFill>
                  <a:srgbClr val="4F81BD"/>
                </a:solidFill>
                <a:latin typeface="Myriad Pro" pitchFamily="32" charset="0"/>
                <a:ea typeface="+mn-ea"/>
                <a:cs typeface="Arial" charset="0"/>
              </a:rPr>
              <a:t>di</a:t>
            </a:r>
            <a:r>
              <a:rPr lang="en-AU" sz="3200" b="1" kern="1200" dirty="0">
                <a:solidFill>
                  <a:srgbClr val="4F81BD"/>
                </a:solidFill>
                <a:latin typeface="Myriad Pro" pitchFamily="32" charset="0"/>
                <a:ea typeface="+mn-ea"/>
                <a:cs typeface="Arial" charset="0"/>
              </a:rPr>
              <a:t> vita </a:t>
            </a:r>
            <a:endParaRPr lang="en-US" sz="3200" b="1" kern="1200" dirty="0">
              <a:solidFill>
                <a:srgbClr val="4F81BD"/>
              </a:solidFill>
              <a:latin typeface="Myriad Pro" pitchFamily="32" charset="0"/>
              <a:ea typeface="+mn-ea"/>
              <a:cs typeface="Arial" charset="0"/>
            </a:endParaRPr>
          </a:p>
        </p:txBody>
      </p:sp>
      <p:sp>
        <p:nvSpPr>
          <p:cNvPr id="10243" name="Line 3"/>
          <p:cNvSpPr>
            <a:spLocks noChangeShapeType="1"/>
          </p:cNvSpPr>
          <p:nvPr/>
        </p:nvSpPr>
        <p:spPr bwMode="auto">
          <a:xfrm>
            <a:off x="642938" y="6000750"/>
            <a:ext cx="7239000" cy="0"/>
          </a:xfrm>
          <a:prstGeom prst="line">
            <a:avLst/>
          </a:prstGeom>
          <a:noFill/>
          <a:ln w="9525">
            <a:solidFill>
              <a:schemeClr val="tx1"/>
            </a:solidFill>
            <a:round/>
            <a:headEnd/>
            <a:tailEnd type="triangle" w="med" len="med"/>
          </a:ln>
        </p:spPr>
        <p:txBody>
          <a:bodyPr/>
          <a:lstStyle/>
          <a:p>
            <a:endParaRPr lang="it-IT"/>
          </a:p>
        </p:txBody>
      </p:sp>
      <p:sp>
        <p:nvSpPr>
          <p:cNvPr id="10244" name="Text Box 4"/>
          <p:cNvSpPr txBox="1">
            <a:spLocks noChangeArrowheads="1"/>
          </p:cNvSpPr>
          <p:nvPr/>
        </p:nvSpPr>
        <p:spPr bwMode="auto">
          <a:xfrm>
            <a:off x="3827463" y="6188075"/>
            <a:ext cx="2514600" cy="336550"/>
          </a:xfrm>
          <a:prstGeom prst="rect">
            <a:avLst/>
          </a:prstGeom>
          <a:noFill/>
          <a:ln w="9525">
            <a:noFill/>
            <a:miter lim="800000"/>
            <a:headEnd/>
            <a:tailEnd/>
          </a:ln>
        </p:spPr>
        <p:txBody>
          <a:bodyPr>
            <a:spAutoFit/>
          </a:bodyPr>
          <a:lstStyle/>
          <a:p>
            <a:pPr>
              <a:spcBef>
                <a:spcPct val="50000"/>
              </a:spcBef>
            </a:pPr>
            <a:r>
              <a:rPr lang="en-AU" sz="1600" b="1">
                <a:latin typeface="Times New Roman" pitchFamily="18" charset="0"/>
              </a:rPr>
              <a:t>Age</a:t>
            </a:r>
          </a:p>
        </p:txBody>
      </p:sp>
      <p:grpSp>
        <p:nvGrpSpPr>
          <p:cNvPr id="2" name="Group 5"/>
          <p:cNvGrpSpPr>
            <a:grpSpLocks/>
          </p:cNvGrpSpPr>
          <p:nvPr/>
        </p:nvGrpSpPr>
        <p:grpSpPr bwMode="auto">
          <a:xfrm>
            <a:off x="627063" y="4105275"/>
            <a:ext cx="6759575" cy="1092200"/>
            <a:chOff x="395" y="2274"/>
            <a:chExt cx="4258" cy="688"/>
          </a:xfrm>
        </p:grpSpPr>
        <p:sp>
          <p:nvSpPr>
            <p:cNvPr id="10258" name="Text Box 6"/>
            <p:cNvSpPr txBox="1">
              <a:spLocks noChangeArrowheads="1"/>
            </p:cNvSpPr>
            <p:nvPr/>
          </p:nvSpPr>
          <p:spPr bwMode="auto">
            <a:xfrm rot="-51181">
              <a:off x="2865" y="2381"/>
              <a:ext cx="1584" cy="192"/>
            </a:xfrm>
            <a:prstGeom prst="rect">
              <a:avLst/>
            </a:prstGeom>
            <a:noFill/>
            <a:ln w="9525">
              <a:noFill/>
              <a:miter lim="800000"/>
              <a:headEnd/>
              <a:tailEnd/>
            </a:ln>
          </p:spPr>
          <p:txBody>
            <a:bodyPr>
              <a:spAutoFit/>
            </a:bodyPr>
            <a:lstStyle/>
            <a:p>
              <a:pPr>
                <a:spcBef>
                  <a:spcPct val="50000"/>
                </a:spcBef>
              </a:pPr>
              <a:r>
                <a:rPr lang="en-AU" sz="1400" b="1">
                  <a:solidFill>
                    <a:srgbClr val="FF0000"/>
                  </a:solidFill>
                </a:rPr>
                <a:t>Current practice</a:t>
              </a:r>
            </a:p>
          </p:txBody>
        </p:sp>
        <p:sp>
          <p:nvSpPr>
            <p:cNvPr id="10259" name="Freeform 7"/>
            <p:cNvSpPr>
              <a:spLocks/>
            </p:cNvSpPr>
            <p:nvPr/>
          </p:nvSpPr>
          <p:spPr bwMode="auto">
            <a:xfrm>
              <a:off x="395" y="2274"/>
              <a:ext cx="4258" cy="688"/>
            </a:xfrm>
            <a:custGeom>
              <a:avLst/>
              <a:gdLst>
                <a:gd name="T0" fmla="*/ 0 w 4258"/>
                <a:gd name="T1" fmla="*/ 688 h 688"/>
                <a:gd name="T2" fmla="*/ 577 w 4258"/>
                <a:gd name="T3" fmla="*/ 396 h 688"/>
                <a:gd name="T4" fmla="*/ 1258 w 4258"/>
                <a:gd name="T5" fmla="*/ 187 h 688"/>
                <a:gd name="T6" fmla="*/ 2103 w 4258"/>
                <a:gd name="T7" fmla="*/ 67 h 688"/>
                <a:gd name="T8" fmla="*/ 2964 w 4258"/>
                <a:gd name="T9" fmla="*/ 97 h 688"/>
                <a:gd name="T10" fmla="*/ 3786 w 4258"/>
                <a:gd name="T11" fmla="*/ 60 h 688"/>
                <a:gd name="T12" fmla="*/ 4258 w 4258"/>
                <a:gd name="T13" fmla="*/ 0 h 688"/>
                <a:gd name="T14" fmla="*/ 0 60000 65536"/>
                <a:gd name="T15" fmla="*/ 0 60000 65536"/>
                <a:gd name="T16" fmla="*/ 0 60000 65536"/>
                <a:gd name="T17" fmla="*/ 0 60000 65536"/>
                <a:gd name="T18" fmla="*/ 0 60000 65536"/>
                <a:gd name="T19" fmla="*/ 0 60000 65536"/>
                <a:gd name="T20" fmla="*/ 0 60000 65536"/>
                <a:gd name="T21" fmla="*/ 0 w 4258"/>
                <a:gd name="T22" fmla="*/ 0 h 688"/>
                <a:gd name="T23" fmla="*/ 4258 w 4258"/>
                <a:gd name="T24" fmla="*/ 688 h 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58" h="688">
                  <a:moveTo>
                    <a:pt x="0" y="688"/>
                  </a:moveTo>
                  <a:cubicBezTo>
                    <a:pt x="96" y="639"/>
                    <a:pt x="367" y="479"/>
                    <a:pt x="577" y="396"/>
                  </a:cubicBezTo>
                  <a:cubicBezTo>
                    <a:pt x="787" y="313"/>
                    <a:pt x="1004" y="242"/>
                    <a:pt x="1258" y="187"/>
                  </a:cubicBezTo>
                  <a:cubicBezTo>
                    <a:pt x="1512" y="132"/>
                    <a:pt x="1819" y="82"/>
                    <a:pt x="2103" y="67"/>
                  </a:cubicBezTo>
                  <a:cubicBezTo>
                    <a:pt x="2387" y="52"/>
                    <a:pt x="2684" y="98"/>
                    <a:pt x="2964" y="97"/>
                  </a:cubicBezTo>
                  <a:cubicBezTo>
                    <a:pt x="3244" y="96"/>
                    <a:pt x="3570" y="76"/>
                    <a:pt x="3786" y="60"/>
                  </a:cubicBezTo>
                  <a:cubicBezTo>
                    <a:pt x="4002" y="44"/>
                    <a:pt x="4160" y="12"/>
                    <a:pt x="4258" y="0"/>
                  </a:cubicBezTo>
                </a:path>
              </a:pathLst>
            </a:custGeom>
            <a:noFill/>
            <a:ln w="57150">
              <a:solidFill>
                <a:srgbClr val="FF0000"/>
              </a:solidFill>
              <a:round/>
              <a:headEnd/>
              <a:tailEnd type="triangle" w="med" len="med"/>
            </a:ln>
          </p:spPr>
          <p:txBody>
            <a:bodyPr wrap="none"/>
            <a:lstStyle/>
            <a:p>
              <a:endParaRPr lang="it-IT"/>
            </a:p>
          </p:txBody>
        </p:sp>
      </p:grpSp>
      <p:grpSp>
        <p:nvGrpSpPr>
          <p:cNvPr id="3" name="Group 8"/>
          <p:cNvGrpSpPr>
            <a:grpSpLocks/>
          </p:cNvGrpSpPr>
          <p:nvPr/>
        </p:nvGrpSpPr>
        <p:grpSpPr bwMode="auto">
          <a:xfrm>
            <a:off x="684213" y="1997075"/>
            <a:ext cx="6248400" cy="3048000"/>
            <a:chOff x="672" y="864"/>
            <a:chExt cx="3936" cy="1920"/>
          </a:xfrm>
        </p:grpSpPr>
        <p:sp>
          <p:nvSpPr>
            <p:cNvPr id="10256" name="Line 9"/>
            <p:cNvSpPr>
              <a:spLocks noChangeShapeType="1"/>
            </p:cNvSpPr>
            <p:nvPr/>
          </p:nvSpPr>
          <p:spPr bwMode="auto">
            <a:xfrm flipV="1">
              <a:off x="672" y="864"/>
              <a:ext cx="3936" cy="1920"/>
            </a:xfrm>
            <a:prstGeom prst="line">
              <a:avLst/>
            </a:prstGeom>
            <a:noFill/>
            <a:ln w="6350">
              <a:solidFill>
                <a:schemeClr val="tx1"/>
              </a:solidFill>
              <a:prstDash val="dash"/>
              <a:round/>
              <a:headEnd/>
              <a:tailEnd type="triangle" w="med" len="med"/>
            </a:ln>
          </p:spPr>
          <p:txBody>
            <a:bodyPr wrap="none"/>
            <a:lstStyle/>
            <a:p>
              <a:endParaRPr lang="it-IT"/>
            </a:p>
          </p:txBody>
        </p:sp>
        <p:sp>
          <p:nvSpPr>
            <p:cNvPr id="10257" name="Text Box 10"/>
            <p:cNvSpPr txBox="1">
              <a:spLocks noChangeArrowheads="1"/>
            </p:cNvSpPr>
            <p:nvPr/>
          </p:nvSpPr>
          <p:spPr bwMode="auto">
            <a:xfrm rot="-1579140">
              <a:off x="2352" y="1200"/>
              <a:ext cx="1584" cy="326"/>
            </a:xfrm>
            <a:prstGeom prst="rect">
              <a:avLst/>
            </a:prstGeom>
            <a:noFill/>
            <a:ln w="9525">
              <a:noFill/>
              <a:miter lim="800000"/>
              <a:headEnd/>
              <a:tailEnd/>
            </a:ln>
          </p:spPr>
          <p:txBody>
            <a:bodyPr>
              <a:spAutoFit/>
            </a:bodyPr>
            <a:lstStyle/>
            <a:p>
              <a:pPr>
                <a:spcBef>
                  <a:spcPct val="50000"/>
                </a:spcBef>
              </a:pPr>
              <a:r>
                <a:rPr lang="en-AU" sz="1400"/>
                <a:t>Ideal child-development trajectory</a:t>
              </a:r>
            </a:p>
          </p:txBody>
        </p:sp>
      </p:grpSp>
      <p:sp>
        <p:nvSpPr>
          <p:cNvPr id="816139" name="Freeform 11"/>
          <p:cNvSpPr>
            <a:spLocks/>
          </p:cNvSpPr>
          <p:nvPr/>
        </p:nvSpPr>
        <p:spPr bwMode="auto">
          <a:xfrm>
            <a:off x="627063" y="2301875"/>
            <a:ext cx="6324600" cy="2819400"/>
          </a:xfrm>
          <a:custGeom>
            <a:avLst/>
            <a:gdLst>
              <a:gd name="T0" fmla="*/ 0 w 3984"/>
              <a:gd name="T1" fmla="*/ 2147483647 h 1776"/>
              <a:gd name="T2" fmla="*/ 2147483647 w 3984"/>
              <a:gd name="T3" fmla="*/ 2147483647 h 1776"/>
              <a:gd name="T4" fmla="*/ 2147483647 w 3984"/>
              <a:gd name="T5" fmla="*/ 2147483647 h 1776"/>
              <a:gd name="T6" fmla="*/ 2147483647 w 3984"/>
              <a:gd name="T7" fmla="*/ 2147483647 h 1776"/>
              <a:gd name="T8" fmla="*/ 2147483647 w 3984"/>
              <a:gd name="T9" fmla="*/ 2147483647 h 1776"/>
              <a:gd name="T10" fmla="*/ 2147483647 w 3984"/>
              <a:gd name="T11" fmla="*/ 0 h 1776"/>
              <a:gd name="T12" fmla="*/ 0 60000 65536"/>
              <a:gd name="T13" fmla="*/ 0 60000 65536"/>
              <a:gd name="T14" fmla="*/ 0 60000 65536"/>
              <a:gd name="T15" fmla="*/ 0 60000 65536"/>
              <a:gd name="T16" fmla="*/ 0 60000 65536"/>
              <a:gd name="T17" fmla="*/ 0 60000 65536"/>
              <a:gd name="T18" fmla="*/ 0 w 3984"/>
              <a:gd name="T19" fmla="*/ 0 h 1776"/>
              <a:gd name="T20" fmla="*/ 3984 w 3984"/>
              <a:gd name="T21" fmla="*/ 1776 h 1776"/>
            </a:gdLst>
            <a:ahLst/>
            <a:cxnLst>
              <a:cxn ang="T12">
                <a:pos x="T0" y="T1"/>
              </a:cxn>
              <a:cxn ang="T13">
                <a:pos x="T2" y="T3"/>
              </a:cxn>
              <a:cxn ang="T14">
                <a:pos x="T4" y="T5"/>
              </a:cxn>
              <a:cxn ang="T15">
                <a:pos x="T6" y="T7"/>
              </a:cxn>
              <a:cxn ang="T16">
                <a:pos x="T8" y="T9"/>
              </a:cxn>
              <a:cxn ang="T17">
                <a:pos x="T10" y="T11"/>
              </a:cxn>
            </a:cxnLst>
            <a:rect l="T18" t="T19" r="T20" b="T21"/>
            <a:pathLst>
              <a:path w="3984" h="1776">
                <a:moveTo>
                  <a:pt x="0" y="1776"/>
                </a:moveTo>
                <a:cubicBezTo>
                  <a:pt x="192" y="1672"/>
                  <a:pt x="384" y="1568"/>
                  <a:pt x="576" y="1488"/>
                </a:cubicBezTo>
                <a:cubicBezTo>
                  <a:pt x="768" y="1408"/>
                  <a:pt x="944" y="1368"/>
                  <a:pt x="1152" y="1296"/>
                </a:cubicBezTo>
                <a:cubicBezTo>
                  <a:pt x="1360" y="1224"/>
                  <a:pt x="1544" y="1168"/>
                  <a:pt x="1824" y="1056"/>
                </a:cubicBezTo>
                <a:cubicBezTo>
                  <a:pt x="2104" y="944"/>
                  <a:pt x="2472" y="800"/>
                  <a:pt x="2832" y="624"/>
                </a:cubicBezTo>
                <a:cubicBezTo>
                  <a:pt x="3192" y="448"/>
                  <a:pt x="3776" y="112"/>
                  <a:pt x="3984" y="0"/>
                </a:cubicBezTo>
              </a:path>
            </a:pathLst>
          </a:custGeom>
          <a:noFill/>
          <a:ln w="57150">
            <a:solidFill>
              <a:srgbClr val="339966"/>
            </a:solidFill>
            <a:round/>
            <a:headEnd/>
            <a:tailEnd type="triangle" w="med" len="med"/>
          </a:ln>
        </p:spPr>
        <p:txBody>
          <a:bodyPr wrap="none"/>
          <a:lstStyle/>
          <a:p>
            <a:endParaRPr lang="it-IT"/>
          </a:p>
        </p:txBody>
      </p:sp>
      <p:grpSp>
        <p:nvGrpSpPr>
          <p:cNvPr id="4" name="Group 12"/>
          <p:cNvGrpSpPr>
            <a:grpSpLocks/>
          </p:cNvGrpSpPr>
          <p:nvPr/>
        </p:nvGrpSpPr>
        <p:grpSpPr bwMode="auto">
          <a:xfrm>
            <a:off x="652463" y="4475163"/>
            <a:ext cx="6413500" cy="1328737"/>
            <a:chOff x="411" y="2507"/>
            <a:chExt cx="4040" cy="837"/>
          </a:xfrm>
        </p:grpSpPr>
        <p:sp>
          <p:nvSpPr>
            <p:cNvPr id="10254" name="Freeform 13"/>
            <p:cNvSpPr>
              <a:spLocks/>
            </p:cNvSpPr>
            <p:nvPr/>
          </p:nvSpPr>
          <p:spPr bwMode="auto">
            <a:xfrm>
              <a:off x="411" y="2507"/>
              <a:ext cx="4040" cy="837"/>
            </a:xfrm>
            <a:custGeom>
              <a:avLst/>
              <a:gdLst>
                <a:gd name="T0" fmla="*/ 0 w 4040"/>
                <a:gd name="T1" fmla="*/ 477 h 837"/>
                <a:gd name="T2" fmla="*/ 337 w 4040"/>
                <a:gd name="T3" fmla="*/ 298 h 837"/>
                <a:gd name="T4" fmla="*/ 673 w 4040"/>
                <a:gd name="T5" fmla="*/ 171 h 837"/>
                <a:gd name="T6" fmla="*/ 1205 w 4040"/>
                <a:gd name="T7" fmla="*/ 36 h 837"/>
                <a:gd name="T8" fmla="*/ 1803 w 4040"/>
                <a:gd name="T9" fmla="*/ 21 h 837"/>
                <a:gd name="T10" fmla="*/ 2603 w 4040"/>
                <a:gd name="T11" fmla="*/ 163 h 837"/>
                <a:gd name="T12" fmla="*/ 3344 w 4040"/>
                <a:gd name="T13" fmla="*/ 440 h 837"/>
                <a:gd name="T14" fmla="*/ 4040 w 4040"/>
                <a:gd name="T15" fmla="*/ 837 h 837"/>
                <a:gd name="T16" fmla="*/ 0 60000 65536"/>
                <a:gd name="T17" fmla="*/ 0 60000 65536"/>
                <a:gd name="T18" fmla="*/ 0 60000 65536"/>
                <a:gd name="T19" fmla="*/ 0 60000 65536"/>
                <a:gd name="T20" fmla="*/ 0 60000 65536"/>
                <a:gd name="T21" fmla="*/ 0 60000 65536"/>
                <a:gd name="T22" fmla="*/ 0 60000 65536"/>
                <a:gd name="T23" fmla="*/ 0 60000 65536"/>
                <a:gd name="T24" fmla="*/ 0 w 4040"/>
                <a:gd name="T25" fmla="*/ 0 h 837"/>
                <a:gd name="T26" fmla="*/ 4040 w 4040"/>
                <a:gd name="T27" fmla="*/ 837 h 8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0" h="837">
                  <a:moveTo>
                    <a:pt x="0" y="477"/>
                  </a:moveTo>
                  <a:cubicBezTo>
                    <a:pt x="112" y="413"/>
                    <a:pt x="225" y="349"/>
                    <a:pt x="337" y="298"/>
                  </a:cubicBezTo>
                  <a:cubicBezTo>
                    <a:pt x="449" y="247"/>
                    <a:pt x="528" y="215"/>
                    <a:pt x="673" y="171"/>
                  </a:cubicBezTo>
                  <a:cubicBezTo>
                    <a:pt x="818" y="127"/>
                    <a:pt x="1017" y="61"/>
                    <a:pt x="1205" y="36"/>
                  </a:cubicBezTo>
                  <a:cubicBezTo>
                    <a:pt x="1393" y="11"/>
                    <a:pt x="1570" y="0"/>
                    <a:pt x="1803" y="21"/>
                  </a:cubicBezTo>
                  <a:cubicBezTo>
                    <a:pt x="2036" y="42"/>
                    <a:pt x="2346" y="93"/>
                    <a:pt x="2603" y="163"/>
                  </a:cubicBezTo>
                  <a:cubicBezTo>
                    <a:pt x="2860" y="233"/>
                    <a:pt x="3105" y="328"/>
                    <a:pt x="3344" y="440"/>
                  </a:cubicBezTo>
                  <a:cubicBezTo>
                    <a:pt x="3583" y="552"/>
                    <a:pt x="3938" y="753"/>
                    <a:pt x="4040" y="837"/>
                  </a:cubicBezTo>
                </a:path>
              </a:pathLst>
            </a:custGeom>
            <a:noFill/>
            <a:ln w="9525">
              <a:solidFill>
                <a:schemeClr val="tx1"/>
              </a:solidFill>
              <a:prstDash val="dash"/>
              <a:round/>
              <a:headEnd/>
              <a:tailEnd type="triangle" w="med" len="med"/>
            </a:ln>
          </p:spPr>
          <p:txBody>
            <a:bodyPr/>
            <a:lstStyle/>
            <a:p>
              <a:endParaRPr lang="it-IT"/>
            </a:p>
          </p:txBody>
        </p:sp>
        <p:sp>
          <p:nvSpPr>
            <p:cNvPr id="10255" name="Rectangle 14"/>
            <p:cNvSpPr>
              <a:spLocks noChangeArrowheads="1"/>
            </p:cNvSpPr>
            <p:nvPr/>
          </p:nvSpPr>
          <p:spPr bwMode="auto">
            <a:xfrm rot="920022">
              <a:off x="2128" y="2746"/>
              <a:ext cx="1865" cy="326"/>
            </a:xfrm>
            <a:prstGeom prst="rect">
              <a:avLst/>
            </a:prstGeom>
            <a:noFill/>
            <a:ln w="9525">
              <a:noFill/>
              <a:miter lim="800000"/>
              <a:headEnd/>
              <a:tailEnd/>
            </a:ln>
          </p:spPr>
          <p:txBody>
            <a:bodyPr wrap="none">
              <a:spAutoFit/>
            </a:bodyPr>
            <a:lstStyle/>
            <a:p>
              <a:r>
                <a:rPr lang="en-AU" sz="1400"/>
                <a:t>At-risk child-development trajectory</a:t>
              </a:r>
              <a:br>
                <a:rPr lang="en-AU" sz="1400"/>
              </a:br>
              <a:r>
                <a:rPr lang="en-AU" sz="1400"/>
                <a:t>without intervention</a:t>
              </a:r>
            </a:p>
          </p:txBody>
        </p:sp>
      </p:grpSp>
      <p:grpSp>
        <p:nvGrpSpPr>
          <p:cNvPr id="5" name="Group 15"/>
          <p:cNvGrpSpPr>
            <a:grpSpLocks/>
          </p:cNvGrpSpPr>
          <p:nvPr/>
        </p:nvGrpSpPr>
        <p:grpSpPr bwMode="auto">
          <a:xfrm>
            <a:off x="5772150" y="2662238"/>
            <a:ext cx="1293813" cy="1471612"/>
            <a:chOff x="3636" y="1365"/>
            <a:chExt cx="815" cy="927"/>
          </a:xfrm>
        </p:grpSpPr>
        <p:sp>
          <p:nvSpPr>
            <p:cNvPr id="10252" name="AutoShape 16"/>
            <p:cNvSpPr>
              <a:spLocks noChangeArrowheads="1"/>
            </p:cNvSpPr>
            <p:nvPr/>
          </p:nvSpPr>
          <p:spPr bwMode="auto">
            <a:xfrm>
              <a:off x="3636" y="1391"/>
              <a:ext cx="815" cy="890"/>
            </a:xfrm>
            <a:prstGeom prst="upArrow">
              <a:avLst>
                <a:gd name="adj1" fmla="val 50000"/>
                <a:gd name="adj2" fmla="val 27301"/>
              </a:avLst>
            </a:prstGeom>
            <a:solidFill>
              <a:schemeClr val="bg1"/>
            </a:solidFill>
            <a:ln w="9525">
              <a:solidFill>
                <a:schemeClr val="tx1"/>
              </a:solidFill>
              <a:miter lim="800000"/>
              <a:headEnd/>
              <a:tailEnd/>
            </a:ln>
          </p:spPr>
          <p:txBody>
            <a:bodyPr wrap="none" anchor="ctr"/>
            <a:lstStyle/>
            <a:p>
              <a:endParaRPr lang="en-AU"/>
            </a:p>
          </p:txBody>
        </p:sp>
        <p:sp>
          <p:nvSpPr>
            <p:cNvPr id="10253" name="Text Box 17"/>
            <p:cNvSpPr txBox="1">
              <a:spLocks noChangeArrowheads="1"/>
            </p:cNvSpPr>
            <p:nvPr/>
          </p:nvSpPr>
          <p:spPr bwMode="auto">
            <a:xfrm rot="-5394999">
              <a:off x="3564" y="1723"/>
              <a:ext cx="927" cy="212"/>
            </a:xfrm>
            <a:prstGeom prst="rect">
              <a:avLst/>
            </a:prstGeom>
            <a:noFill/>
            <a:ln w="9525">
              <a:noFill/>
              <a:miter lim="800000"/>
              <a:headEnd/>
              <a:tailEnd/>
            </a:ln>
          </p:spPr>
          <p:txBody>
            <a:bodyPr>
              <a:spAutoFit/>
            </a:bodyPr>
            <a:lstStyle/>
            <a:p>
              <a:pPr>
                <a:spcBef>
                  <a:spcPct val="50000"/>
                </a:spcBef>
              </a:pPr>
              <a:r>
                <a:rPr lang="en-AU" sz="1600" b="1">
                  <a:solidFill>
                    <a:srgbClr val="339966"/>
                  </a:solidFill>
                </a:rPr>
                <a:t>Opportunity</a:t>
              </a:r>
            </a:p>
          </p:txBody>
        </p:sp>
      </p:grpSp>
      <p:sp>
        <p:nvSpPr>
          <p:cNvPr id="10250" name="Rectangle 18"/>
          <p:cNvSpPr>
            <a:spLocks noChangeArrowheads="1"/>
          </p:cNvSpPr>
          <p:nvPr/>
        </p:nvSpPr>
        <p:spPr bwMode="auto">
          <a:xfrm>
            <a:off x="1763713" y="836613"/>
            <a:ext cx="8208962" cy="731837"/>
          </a:xfrm>
          <a:prstGeom prst="rect">
            <a:avLst/>
          </a:prstGeom>
          <a:noFill/>
          <a:ln w="9525">
            <a:noFill/>
            <a:miter lim="800000"/>
            <a:headEnd/>
            <a:tailEnd/>
          </a:ln>
        </p:spPr>
        <p:txBody>
          <a:bodyPr>
            <a:spAutoFit/>
          </a:bodyPr>
          <a:lstStyle/>
          <a:p>
            <a:r>
              <a:rPr lang="en-AU" sz="2000">
                <a:solidFill>
                  <a:srgbClr val="660033"/>
                </a:solidFill>
                <a:latin typeface="Tahoma" pitchFamily="34" charset="0"/>
              </a:rPr>
              <a:t> </a:t>
            </a:r>
            <a:br>
              <a:rPr lang="en-AU" sz="2000">
                <a:solidFill>
                  <a:srgbClr val="660033"/>
                </a:solidFill>
                <a:latin typeface="Tahoma" pitchFamily="34" charset="0"/>
              </a:rPr>
            </a:br>
            <a:endParaRPr lang="en-US" sz="2200">
              <a:latin typeface="Tahoma" pitchFamily="34" charset="0"/>
            </a:endParaRPr>
          </a:p>
        </p:txBody>
      </p:sp>
      <p:sp>
        <p:nvSpPr>
          <p:cNvPr id="20" name="CasellaDiTesto 19"/>
          <p:cNvSpPr txBox="1"/>
          <p:nvPr/>
        </p:nvSpPr>
        <p:spPr>
          <a:xfrm>
            <a:off x="7092280" y="188640"/>
            <a:ext cx="147418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22/38</a:t>
            </a:r>
          </a:p>
        </p:txBody>
      </p:sp>
      <p:pic>
        <p:nvPicPr>
          <p:cNvPr id="21" name="Picture 3"/>
          <p:cNvPicPr>
            <a:picLocks noChangeAspect="1" noChangeArrowheads="1"/>
          </p:cNvPicPr>
          <p:nvPr/>
        </p:nvPicPr>
        <p:blipFill>
          <a:blip r:embed="rId3" cstate="print"/>
          <a:srcRect t="-24466" b="-24466"/>
          <a:stretch>
            <a:fillRect/>
          </a:stretch>
        </p:blipFill>
        <p:spPr bwMode="auto">
          <a:xfrm>
            <a:off x="250825" y="5630863"/>
            <a:ext cx="2233613" cy="1227137"/>
          </a:xfrm>
          <a:prstGeom prst="rect">
            <a:avLst/>
          </a:prstGeom>
          <a:noFill/>
          <a:ln w="9525">
            <a:noFill/>
            <a:round/>
            <a:headEnd/>
            <a:tailEnd/>
          </a:ln>
        </p:spPr>
      </p:pic>
    </p:spTree>
    <p:extLst>
      <p:ext uri="{BB962C8B-B14F-4D97-AF65-F5344CB8AC3E}">
        <p14:creationId xmlns:p14="http://schemas.microsoft.com/office/powerpoint/2010/main" val="3154469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61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457200" y="274638"/>
            <a:ext cx="8229600" cy="868362"/>
          </a:xfrm>
          <a:prstGeom prst="rect">
            <a:avLst/>
          </a:prstGeom>
          <a:noFill/>
          <a:ln w="9525">
            <a:noFill/>
            <a:round/>
            <a:headEnd/>
            <a:tailEnd/>
          </a:ln>
        </p:spPr>
        <p:txBody>
          <a:bodyPr anchor="ctr"/>
          <a:lstStyle/>
          <a:p>
            <a:pPr algn="ctr">
              <a:lnSpc>
                <a:spcPct val="100000"/>
              </a:lnSpc>
              <a:buClr>
                <a:srgbClr val="416A99"/>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a:solidFill>
                  <a:srgbClr val="416A99"/>
                </a:solidFill>
              </a:rPr>
              <a:t>Le diseguaglianze nascono presto ma possono essere contrastate</a:t>
            </a:r>
          </a:p>
        </p:txBody>
      </p:sp>
      <p:sp>
        <p:nvSpPr>
          <p:cNvPr id="23555" name="Text Box 2"/>
          <p:cNvSpPr txBox="1">
            <a:spLocks noChangeArrowheads="1"/>
          </p:cNvSpPr>
          <p:nvPr/>
        </p:nvSpPr>
        <p:spPr bwMode="auto">
          <a:xfrm>
            <a:off x="457200" y="1916113"/>
            <a:ext cx="8229600" cy="4210050"/>
          </a:xfrm>
          <a:prstGeom prst="rect">
            <a:avLst/>
          </a:prstGeom>
          <a:noFill/>
          <a:ln w="9525">
            <a:noFill/>
            <a:round/>
            <a:headEnd/>
            <a:tailEnd/>
          </a:ln>
        </p:spPr>
        <p:txBody>
          <a:bodyPr/>
          <a:lstStyle/>
          <a:p>
            <a:pPr marL="341313" indent="-341313">
              <a:lnSpc>
                <a:spcPct val="100000"/>
              </a:lnSpc>
              <a:spcBef>
                <a:spcPts val="7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err="1">
                <a:solidFill>
                  <a:srgbClr val="000000"/>
                </a:solidFill>
              </a:rPr>
              <a:t>Esposizioni</a:t>
            </a:r>
            <a:r>
              <a:rPr lang="en-GB" sz="2400" dirty="0">
                <a:solidFill>
                  <a:srgbClr val="000000"/>
                </a:solidFill>
              </a:rPr>
              <a:t> </a:t>
            </a:r>
            <a:r>
              <a:rPr lang="en-GB" sz="2400" dirty="0" err="1">
                <a:solidFill>
                  <a:srgbClr val="000000"/>
                </a:solidFill>
              </a:rPr>
              <a:t>precoci</a:t>
            </a:r>
            <a:r>
              <a:rPr lang="en-GB" sz="2400" dirty="0">
                <a:solidFill>
                  <a:srgbClr val="000000"/>
                </a:solidFill>
              </a:rPr>
              <a:t> a </a:t>
            </a:r>
            <a:r>
              <a:rPr lang="en-GB" sz="2400" dirty="0" err="1">
                <a:solidFill>
                  <a:srgbClr val="000000"/>
                </a:solidFill>
              </a:rPr>
              <a:t>fattori</a:t>
            </a:r>
            <a:r>
              <a:rPr lang="en-GB" sz="2400" dirty="0">
                <a:solidFill>
                  <a:srgbClr val="000000"/>
                </a:solidFill>
              </a:rPr>
              <a:t> </a:t>
            </a:r>
            <a:r>
              <a:rPr lang="en-GB" sz="2400" dirty="0" err="1">
                <a:solidFill>
                  <a:srgbClr val="000000"/>
                </a:solidFill>
              </a:rPr>
              <a:t>di</a:t>
            </a:r>
            <a:r>
              <a:rPr lang="en-GB" sz="2400" dirty="0">
                <a:solidFill>
                  <a:srgbClr val="000000"/>
                </a:solidFill>
              </a:rPr>
              <a:t> </a:t>
            </a:r>
            <a:r>
              <a:rPr lang="en-GB" sz="2400" dirty="0" err="1">
                <a:solidFill>
                  <a:srgbClr val="000000"/>
                </a:solidFill>
              </a:rPr>
              <a:t>rischio</a:t>
            </a:r>
            <a:r>
              <a:rPr lang="en-GB" sz="2400" dirty="0">
                <a:solidFill>
                  <a:srgbClr val="000000"/>
                </a:solidFill>
              </a:rPr>
              <a:t> </a:t>
            </a:r>
            <a:r>
              <a:rPr lang="en-GB" sz="2400" dirty="0" err="1">
                <a:solidFill>
                  <a:srgbClr val="000000"/>
                </a:solidFill>
              </a:rPr>
              <a:t>pongono</a:t>
            </a:r>
            <a:r>
              <a:rPr lang="en-GB" sz="2400" dirty="0">
                <a:solidFill>
                  <a:srgbClr val="000000"/>
                </a:solidFill>
              </a:rPr>
              <a:t> </a:t>
            </a:r>
            <a:r>
              <a:rPr lang="en-GB" sz="2400" dirty="0" err="1">
                <a:solidFill>
                  <a:srgbClr val="000000"/>
                </a:solidFill>
              </a:rPr>
              <a:t>i</a:t>
            </a:r>
            <a:r>
              <a:rPr lang="en-GB" sz="2400" dirty="0">
                <a:solidFill>
                  <a:srgbClr val="000000"/>
                </a:solidFill>
              </a:rPr>
              <a:t> bambini </a:t>
            </a:r>
            <a:r>
              <a:rPr lang="en-GB" sz="2400" dirty="0" err="1">
                <a:solidFill>
                  <a:srgbClr val="000000"/>
                </a:solidFill>
              </a:rPr>
              <a:t>su</a:t>
            </a:r>
            <a:r>
              <a:rPr lang="en-GB" sz="2400" dirty="0">
                <a:solidFill>
                  <a:srgbClr val="000000"/>
                </a:solidFill>
              </a:rPr>
              <a:t> un </a:t>
            </a:r>
            <a:r>
              <a:rPr lang="en-GB" sz="2400" dirty="0" err="1">
                <a:solidFill>
                  <a:srgbClr val="000000"/>
                </a:solidFill>
              </a:rPr>
              <a:t>percorso</a:t>
            </a:r>
            <a:r>
              <a:rPr lang="en-GB" sz="2400" dirty="0">
                <a:solidFill>
                  <a:srgbClr val="000000"/>
                </a:solidFill>
              </a:rPr>
              <a:t> </a:t>
            </a:r>
            <a:r>
              <a:rPr lang="en-GB" sz="2400" dirty="0" err="1">
                <a:solidFill>
                  <a:srgbClr val="000000"/>
                </a:solidFill>
              </a:rPr>
              <a:t>di</a:t>
            </a:r>
            <a:r>
              <a:rPr lang="en-GB" sz="2400" dirty="0">
                <a:solidFill>
                  <a:srgbClr val="000000"/>
                </a:solidFill>
              </a:rPr>
              <a:t> </a:t>
            </a:r>
            <a:r>
              <a:rPr lang="en-GB" sz="2400" dirty="0" err="1">
                <a:solidFill>
                  <a:srgbClr val="000000"/>
                </a:solidFill>
              </a:rPr>
              <a:t>sviluppo</a:t>
            </a:r>
            <a:r>
              <a:rPr lang="en-GB" sz="2400" dirty="0">
                <a:solidFill>
                  <a:srgbClr val="000000"/>
                </a:solidFill>
              </a:rPr>
              <a:t> </a:t>
            </a:r>
            <a:r>
              <a:rPr lang="en-GB" sz="2400" dirty="0" err="1">
                <a:solidFill>
                  <a:srgbClr val="000000"/>
                </a:solidFill>
              </a:rPr>
              <a:t>più</a:t>
            </a:r>
            <a:r>
              <a:rPr lang="en-GB" sz="2400" dirty="0">
                <a:solidFill>
                  <a:srgbClr val="000000"/>
                </a:solidFill>
              </a:rPr>
              <a:t> lento, a </a:t>
            </a:r>
            <a:r>
              <a:rPr lang="en-GB" sz="2400" dirty="0" err="1">
                <a:solidFill>
                  <a:srgbClr val="000000"/>
                </a:solidFill>
              </a:rPr>
              <a:t>partire</a:t>
            </a:r>
            <a:r>
              <a:rPr lang="en-GB" sz="2400" dirty="0">
                <a:solidFill>
                  <a:srgbClr val="000000"/>
                </a:solidFill>
              </a:rPr>
              <a:t> </a:t>
            </a:r>
            <a:r>
              <a:rPr lang="en-GB" sz="2400" dirty="0" err="1">
                <a:solidFill>
                  <a:srgbClr val="000000"/>
                </a:solidFill>
              </a:rPr>
              <a:t>dal</a:t>
            </a:r>
            <a:r>
              <a:rPr lang="en-GB" sz="2400" dirty="0">
                <a:solidFill>
                  <a:srgbClr val="000000"/>
                </a:solidFill>
              </a:rPr>
              <a:t> </a:t>
            </a:r>
            <a:r>
              <a:rPr lang="en-GB" sz="2400" dirty="0" err="1">
                <a:solidFill>
                  <a:srgbClr val="000000"/>
                </a:solidFill>
              </a:rPr>
              <a:t>linguaggio</a:t>
            </a:r>
            <a:endParaRPr lang="en-GB" sz="2400" dirty="0">
              <a:solidFill>
                <a:srgbClr val="000000"/>
              </a:solidFill>
            </a:endParaRPr>
          </a:p>
          <a:p>
            <a:pPr marL="341313" indent="-341313">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solidFill>
                  <a:srgbClr val="000000"/>
                </a:solidFill>
              </a:rPr>
              <a:t> </a:t>
            </a:r>
          </a:p>
          <a:p>
            <a:pPr marL="341313" indent="-341313">
              <a:lnSpc>
                <a:spcPct val="100000"/>
              </a:lnSpc>
              <a:spcBef>
                <a:spcPts val="7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err="1">
                <a:solidFill>
                  <a:srgbClr val="000000"/>
                </a:solidFill>
              </a:rPr>
              <a:t>Gli</a:t>
            </a:r>
            <a:r>
              <a:rPr lang="en-GB" sz="2400" dirty="0">
                <a:solidFill>
                  <a:srgbClr val="000000"/>
                </a:solidFill>
              </a:rPr>
              <a:t> </a:t>
            </a:r>
            <a:r>
              <a:rPr lang="en-GB" sz="2400" dirty="0" err="1">
                <a:solidFill>
                  <a:srgbClr val="000000"/>
                </a:solidFill>
              </a:rPr>
              <a:t>effetti</a:t>
            </a:r>
            <a:r>
              <a:rPr lang="en-GB" sz="2400" dirty="0">
                <a:solidFill>
                  <a:srgbClr val="000000"/>
                </a:solidFill>
              </a:rPr>
              <a:t> a </a:t>
            </a:r>
            <a:r>
              <a:rPr lang="en-GB" sz="2400" dirty="0" err="1">
                <a:solidFill>
                  <a:srgbClr val="000000"/>
                </a:solidFill>
              </a:rPr>
              <a:t>lungo</a:t>
            </a:r>
            <a:r>
              <a:rPr lang="en-GB" sz="2400" dirty="0">
                <a:solidFill>
                  <a:srgbClr val="000000"/>
                </a:solidFill>
              </a:rPr>
              <a:t> </a:t>
            </a:r>
            <a:r>
              <a:rPr lang="en-GB" sz="2400" dirty="0" err="1">
                <a:solidFill>
                  <a:srgbClr val="000000"/>
                </a:solidFill>
              </a:rPr>
              <a:t>termine</a:t>
            </a:r>
            <a:r>
              <a:rPr lang="en-GB" sz="2400" dirty="0">
                <a:solidFill>
                  <a:srgbClr val="000000"/>
                </a:solidFill>
              </a:rPr>
              <a:t> </a:t>
            </a:r>
            <a:r>
              <a:rPr lang="en-GB" sz="2400" dirty="0" err="1">
                <a:solidFill>
                  <a:srgbClr val="000000"/>
                </a:solidFill>
              </a:rPr>
              <a:t>su</a:t>
            </a:r>
            <a:r>
              <a:rPr lang="en-GB" sz="2400" dirty="0">
                <a:solidFill>
                  <a:srgbClr val="000000"/>
                </a:solidFill>
              </a:rPr>
              <a:t> </a:t>
            </a:r>
            <a:r>
              <a:rPr lang="en-GB" sz="2400" dirty="0" err="1">
                <a:solidFill>
                  <a:srgbClr val="000000"/>
                </a:solidFill>
              </a:rPr>
              <a:t>scolarizzazione</a:t>
            </a:r>
            <a:r>
              <a:rPr lang="en-GB" sz="2400" dirty="0">
                <a:solidFill>
                  <a:srgbClr val="000000"/>
                </a:solidFill>
              </a:rPr>
              <a:t> e </a:t>
            </a:r>
            <a:r>
              <a:rPr lang="en-GB" sz="2400" dirty="0" err="1">
                <a:solidFill>
                  <a:srgbClr val="000000"/>
                </a:solidFill>
              </a:rPr>
              <a:t>reddito</a:t>
            </a:r>
            <a:r>
              <a:rPr lang="en-GB" sz="2400" dirty="0">
                <a:solidFill>
                  <a:srgbClr val="000000"/>
                </a:solidFill>
              </a:rPr>
              <a:t> </a:t>
            </a:r>
            <a:r>
              <a:rPr lang="en-GB" sz="2400" dirty="0" err="1">
                <a:solidFill>
                  <a:srgbClr val="000000"/>
                </a:solidFill>
              </a:rPr>
              <a:t>contribuiscono</a:t>
            </a:r>
            <a:r>
              <a:rPr lang="en-GB" sz="2400" dirty="0">
                <a:solidFill>
                  <a:srgbClr val="000000"/>
                </a:solidFill>
              </a:rPr>
              <a:t> al </a:t>
            </a:r>
            <a:r>
              <a:rPr lang="en-GB" sz="2400" dirty="0" err="1">
                <a:solidFill>
                  <a:srgbClr val="000000"/>
                </a:solidFill>
              </a:rPr>
              <a:t>permanere</a:t>
            </a:r>
            <a:r>
              <a:rPr lang="en-GB" sz="2400" dirty="0">
                <a:solidFill>
                  <a:srgbClr val="000000"/>
                </a:solidFill>
              </a:rPr>
              <a:t> </a:t>
            </a:r>
            <a:r>
              <a:rPr lang="en-GB" sz="2400" dirty="0" err="1">
                <a:solidFill>
                  <a:srgbClr val="000000"/>
                </a:solidFill>
              </a:rPr>
              <a:t>delle</a:t>
            </a:r>
            <a:r>
              <a:rPr lang="en-GB" sz="2400" dirty="0">
                <a:solidFill>
                  <a:srgbClr val="000000"/>
                </a:solidFill>
              </a:rPr>
              <a:t> </a:t>
            </a:r>
            <a:r>
              <a:rPr lang="en-GB" sz="2400" dirty="0" err="1">
                <a:solidFill>
                  <a:srgbClr val="000000"/>
                </a:solidFill>
              </a:rPr>
              <a:t>diseguaglianze</a:t>
            </a:r>
            <a:r>
              <a:rPr lang="en-GB" sz="2400" dirty="0">
                <a:solidFill>
                  <a:srgbClr val="000000"/>
                </a:solidFill>
              </a:rPr>
              <a:t> </a:t>
            </a:r>
            <a:r>
              <a:rPr lang="en-GB" sz="2400" dirty="0" err="1">
                <a:solidFill>
                  <a:srgbClr val="000000"/>
                </a:solidFill>
              </a:rPr>
              <a:t>anche</a:t>
            </a:r>
            <a:r>
              <a:rPr lang="en-GB" sz="2400" dirty="0">
                <a:solidFill>
                  <a:srgbClr val="000000"/>
                </a:solidFill>
              </a:rPr>
              <a:t> </a:t>
            </a:r>
            <a:r>
              <a:rPr lang="en-GB" sz="2400" dirty="0" err="1">
                <a:solidFill>
                  <a:srgbClr val="000000"/>
                </a:solidFill>
              </a:rPr>
              <a:t>nelle</a:t>
            </a:r>
            <a:r>
              <a:rPr lang="en-GB" sz="2400" dirty="0">
                <a:solidFill>
                  <a:srgbClr val="000000"/>
                </a:solidFill>
              </a:rPr>
              <a:t> </a:t>
            </a:r>
            <a:r>
              <a:rPr lang="en-GB" sz="2400" dirty="0" err="1">
                <a:solidFill>
                  <a:srgbClr val="000000"/>
                </a:solidFill>
              </a:rPr>
              <a:t>generazioni</a:t>
            </a:r>
            <a:r>
              <a:rPr lang="en-GB" sz="2400" dirty="0">
                <a:solidFill>
                  <a:srgbClr val="000000"/>
                </a:solidFill>
              </a:rPr>
              <a:t> successive</a:t>
            </a:r>
          </a:p>
          <a:p>
            <a:pPr marL="341313" indent="-341313">
              <a:lnSpc>
                <a:spcPct val="100000"/>
              </a:lnSpc>
              <a:spcBef>
                <a:spcPts val="7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dirty="0">
              <a:solidFill>
                <a:srgbClr val="000000"/>
              </a:solidFill>
            </a:endParaRPr>
          </a:p>
          <a:p>
            <a:pPr marL="341313" indent="-341313">
              <a:lnSpc>
                <a:spcPct val="100000"/>
              </a:lnSpc>
              <a:spcBef>
                <a:spcPts val="7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solidFill>
                  <a:srgbClr val="000000"/>
                </a:solidFill>
              </a:rPr>
              <a:t>Le </a:t>
            </a:r>
            <a:r>
              <a:rPr lang="en-GB" sz="2400" dirty="0" err="1">
                <a:solidFill>
                  <a:srgbClr val="000000"/>
                </a:solidFill>
              </a:rPr>
              <a:t>diseguaglianze</a:t>
            </a:r>
            <a:r>
              <a:rPr lang="en-GB" sz="2400" dirty="0">
                <a:solidFill>
                  <a:srgbClr val="000000"/>
                </a:solidFill>
              </a:rPr>
              <a:t> </a:t>
            </a:r>
            <a:r>
              <a:rPr lang="en-GB" sz="2400" dirty="0" err="1">
                <a:solidFill>
                  <a:srgbClr val="000000"/>
                </a:solidFill>
              </a:rPr>
              <a:t>possono</a:t>
            </a:r>
            <a:r>
              <a:rPr lang="en-GB" sz="2400" dirty="0">
                <a:solidFill>
                  <a:srgbClr val="000000"/>
                </a:solidFill>
              </a:rPr>
              <a:t> </a:t>
            </a:r>
            <a:r>
              <a:rPr lang="en-GB" sz="2400" dirty="0" err="1">
                <a:solidFill>
                  <a:srgbClr val="000000"/>
                </a:solidFill>
              </a:rPr>
              <a:t>essere</a:t>
            </a:r>
            <a:r>
              <a:rPr lang="en-GB" sz="2400" dirty="0">
                <a:solidFill>
                  <a:srgbClr val="000000"/>
                </a:solidFill>
              </a:rPr>
              <a:t> </a:t>
            </a:r>
            <a:r>
              <a:rPr lang="en-GB" sz="2400" dirty="0" err="1">
                <a:solidFill>
                  <a:srgbClr val="000000"/>
                </a:solidFill>
              </a:rPr>
              <a:t>ridotte</a:t>
            </a:r>
            <a:r>
              <a:rPr lang="en-GB" sz="2400" dirty="0">
                <a:solidFill>
                  <a:srgbClr val="000000"/>
                </a:solidFill>
              </a:rPr>
              <a:t> con </a:t>
            </a:r>
            <a:r>
              <a:rPr lang="en-GB" sz="2400" dirty="0" err="1">
                <a:solidFill>
                  <a:srgbClr val="000000"/>
                </a:solidFill>
              </a:rPr>
              <a:t>interventi</a:t>
            </a:r>
            <a:r>
              <a:rPr lang="en-GB" sz="2400" dirty="0">
                <a:solidFill>
                  <a:srgbClr val="000000"/>
                </a:solidFill>
              </a:rPr>
              <a:t> </a:t>
            </a:r>
            <a:r>
              <a:rPr lang="en-GB" sz="2400" dirty="0" err="1">
                <a:solidFill>
                  <a:srgbClr val="000000"/>
                </a:solidFill>
              </a:rPr>
              <a:t>precoci</a:t>
            </a:r>
            <a:endParaRPr lang="en-GB" sz="2400" dirty="0">
              <a:solidFill>
                <a:srgbClr val="000000"/>
              </a:solidFill>
            </a:endParaRPr>
          </a:p>
        </p:txBody>
      </p:sp>
      <p:sp>
        <p:nvSpPr>
          <p:cNvPr id="23556" name="CasellaDiTesto 3"/>
          <p:cNvSpPr txBox="1">
            <a:spLocks noChangeArrowheads="1"/>
          </p:cNvSpPr>
          <p:nvPr/>
        </p:nvSpPr>
        <p:spPr bwMode="auto">
          <a:xfrm>
            <a:off x="5160491" y="5733255"/>
            <a:ext cx="1859781" cy="369332"/>
          </a:xfrm>
          <a:prstGeom prst="rect">
            <a:avLst/>
          </a:prstGeom>
          <a:noFill/>
          <a:ln w="9525">
            <a:noFill/>
            <a:miter lim="800000"/>
            <a:headEnd/>
            <a:tailEnd/>
          </a:ln>
        </p:spPr>
        <p:txBody>
          <a:bodyPr wrap="square">
            <a:spAutoFit/>
          </a:bodyPr>
          <a:lstStyle/>
          <a:p>
            <a:r>
              <a:rPr lang="it-IT" dirty="0" err="1"/>
              <a:t>Lancet</a:t>
            </a:r>
            <a:r>
              <a:rPr lang="it-IT" dirty="0"/>
              <a:t>, 2011</a:t>
            </a:r>
          </a:p>
        </p:txBody>
      </p:sp>
    </p:spTree>
    <p:extLst>
      <p:ext uri="{BB962C8B-B14F-4D97-AF65-F5344CB8AC3E}">
        <p14:creationId xmlns:p14="http://schemas.microsoft.com/office/powerpoint/2010/main" val="871394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91C6F84A-AE61-BA57-E84E-E794955E2893}"/>
              </a:ext>
            </a:extLst>
          </p:cNvPr>
          <p:cNvPicPr>
            <a:picLocks noChangeAspect="1"/>
          </p:cNvPicPr>
          <p:nvPr/>
        </p:nvPicPr>
        <p:blipFill rotWithShape="1">
          <a:blip r:embed="rId2">
            <a:extLst>
              <a:ext uri="{28A0092B-C50C-407E-A947-70E740481C1C}">
                <a14:useLocalDpi xmlns:a14="http://schemas.microsoft.com/office/drawing/2010/main" val="0"/>
              </a:ext>
            </a:extLst>
          </a:blip>
          <a:srcRect t="62600" r="852"/>
          <a:stretch/>
        </p:blipFill>
        <p:spPr>
          <a:xfrm>
            <a:off x="127124" y="908720"/>
            <a:ext cx="9016876" cy="4824536"/>
          </a:xfrm>
          <a:prstGeom prst="rect">
            <a:avLst/>
          </a:prstGeom>
        </p:spPr>
      </p:pic>
    </p:spTree>
    <p:extLst>
      <p:ext uri="{BB962C8B-B14F-4D97-AF65-F5344CB8AC3E}">
        <p14:creationId xmlns:p14="http://schemas.microsoft.com/office/powerpoint/2010/main" val="3720445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etato allattare con il cellulare in mano: la campagna di un ospedale  inglese | Maternit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543681" cy="569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34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pà smartph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858028" cy="589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1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 xmlns:a16="http://schemas.microsoft.com/office/drawing/2014/main" id="{3367919C-F471-F28E-89B1-57D6715D32C8}"/>
              </a:ext>
            </a:extLst>
          </p:cNvPr>
          <p:cNvSpPr txBox="1"/>
          <p:nvPr/>
        </p:nvSpPr>
        <p:spPr>
          <a:xfrm>
            <a:off x="467544" y="2712408"/>
            <a:ext cx="7848872" cy="4493538"/>
          </a:xfrm>
          <a:prstGeom prst="rect">
            <a:avLst/>
          </a:prstGeom>
          <a:noFill/>
        </p:spPr>
        <p:txBody>
          <a:bodyPr wrap="square">
            <a:spAutoFit/>
          </a:bodyPr>
          <a:lstStyle/>
          <a:p>
            <a:r>
              <a:rPr lang="it-IT" sz="6000" b="1" i="0" dirty="0">
                <a:solidFill>
                  <a:srgbClr val="333333"/>
                </a:solidFill>
                <a:effectLst/>
                <a:latin typeface="Century" panose="02040604050505020304" pitchFamily="18" charset="0"/>
              </a:rPr>
              <a:t>0-2 anni </a:t>
            </a:r>
          </a:p>
          <a:p>
            <a:endParaRPr lang="it-IT" b="1" dirty="0">
              <a:solidFill>
                <a:srgbClr val="333333"/>
              </a:solidFill>
              <a:latin typeface="Century" panose="02040604050505020304" pitchFamily="18" charset="0"/>
            </a:endParaRPr>
          </a:p>
          <a:p>
            <a:r>
              <a:rPr lang="it-IT" sz="4400" b="1" i="0" dirty="0">
                <a:solidFill>
                  <a:srgbClr val="333333"/>
                </a:solidFill>
                <a:effectLst/>
                <a:latin typeface="Century" panose="02040604050505020304" pitchFamily="18" charset="0"/>
              </a:rPr>
              <a:t>il 72% delle famiglie ammette di utilizzare social e chat durante i pasti dei propri figli</a:t>
            </a:r>
            <a:endParaRPr lang="it-IT" sz="4400" b="1" dirty="0">
              <a:solidFill>
                <a:srgbClr val="333333"/>
              </a:solidFill>
              <a:latin typeface="Century" panose="02040604050505020304" pitchFamily="18" charset="0"/>
            </a:endParaRPr>
          </a:p>
          <a:p>
            <a:endParaRPr lang="it-IT" sz="3200" b="1" i="0" dirty="0">
              <a:solidFill>
                <a:srgbClr val="333333"/>
              </a:solidFill>
              <a:effectLst/>
              <a:latin typeface="Century" panose="02040604050505020304" pitchFamily="18" charset="0"/>
            </a:endParaRPr>
          </a:p>
        </p:txBody>
      </p:sp>
      <p:sp>
        <p:nvSpPr>
          <p:cNvPr id="5" name="CasellaDiTesto 4">
            <a:extLst>
              <a:ext uri="{FF2B5EF4-FFF2-40B4-BE49-F238E27FC236}">
                <a16:creationId xmlns="" xmlns:a16="http://schemas.microsoft.com/office/drawing/2014/main" id="{BB308B7C-4B92-5FDD-2CEA-06318D4662C0}"/>
              </a:ext>
            </a:extLst>
          </p:cNvPr>
          <p:cNvSpPr txBox="1"/>
          <p:nvPr/>
        </p:nvSpPr>
        <p:spPr>
          <a:xfrm>
            <a:off x="251519" y="188640"/>
            <a:ext cx="8364903" cy="2523768"/>
          </a:xfrm>
          <a:prstGeom prst="rect">
            <a:avLst/>
          </a:prstGeom>
          <a:noFill/>
        </p:spPr>
        <p:txBody>
          <a:bodyPr wrap="square">
            <a:spAutoFit/>
          </a:bodyPr>
          <a:lstStyle/>
          <a:p>
            <a:pPr algn="ctr"/>
            <a:r>
              <a:rPr lang="it-IT" sz="3600" b="1" dirty="0">
                <a:solidFill>
                  <a:srgbClr val="000000"/>
                </a:solidFill>
                <a:latin typeface="-apple-system"/>
              </a:rPr>
              <a:t>“Connessioni delicate</a:t>
            </a:r>
            <a:r>
              <a:rPr lang="it-IT" sz="3200" b="1" dirty="0">
                <a:solidFill>
                  <a:srgbClr val="000000"/>
                </a:solidFill>
                <a:latin typeface="-apple-system"/>
              </a:rPr>
              <a:t>”</a:t>
            </a:r>
          </a:p>
          <a:p>
            <a:pPr algn="ctr"/>
            <a:r>
              <a:rPr lang="it-IT" sz="3200" b="1" i="1" dirty="0">
                <a:solidFill>
                  <a:srgbClr val="000000"/>
                </a:solidFill>
                <a:latin typeface="-apple-system"/>
              </a:rPr>
              <a:t> Salute </a:t>
            </a:r>
            <a:r>
              <a:rPr lang="it-IT" sz="3200" b="1" i="1" dirty="0">
                <a:solidFill>
                  <a:srgbClr val="000000"/>
                </a:solidFill>
                <a:effectLst/>
                <a:latin typeface="-apple-system"/>
              </a:rPr>
              <a:t>dei minori e digitale </a:t>
            </a:r>
          </a:p>
          <a:p>
            <a:pPr algn="ctr"/>
            <a:endParaRPr lang="it-IT" b="1" dirty="0">
              <a:solidFill>
                <a:srgbClr val="000000"/>
              </a:solidFill>
              <a:latin typeface="-apple-system"/>
            </a:endParaRPr>
          </a:p>
          <a:p>
            <a:pPr algn="ctr"/>
            <a:r>
              <a:rPr lang="it-IT" sz="3600" b="1" dirty="0">
                <a:solidFill>
                  <a:srgbClr val="000000"/>
                </a:solidFill>
                <a:latin typeface="-apple-system"/>
              </a:rPr>
              <a:t>ACP FIMP e SIP</a:t>
            </a:r>
          </a:p>
          <a:p>
            <a:pPr algn="ctr"/>
            <a:r>
              <a:rPr lang="it-IT" sz="3600" b="1" dirty="0">
                <a:solidFill>
                  <a:srgbClr val="000000"/>
                </a:solidFill>
                <a:latin typeface="-apple-system"/>
              </a:rPr>
              <a:t> </a:t>
            </a:r>
            <a:r>
              <a:rPr lang="it-IT" b="1" i="0" dirty="0">
                <a:solidFill>
                  <a:srgbClr val="000000"/>
                </a:solidFill>
                <a:effectLst/>
                <a:latin typeface="-apple-system"/>
              </a:rPr>
              <a:t>(insieme a Fondazione Carolina e Meta)  30 novembre  2022</a:t>
            </a:r>
            <a:endParaRPr lang="it-IT" b="0" i="0" dirty="0">
              <a:solidFill>
                <a:srgbClr val="212529"/>
              </a:solidFill>
              <a:effectLst/>
              <a:latin typeface="-apple-system"/>
            </a:endParaRPr>
          </a:p>
        </p:txBody>
      </p:sp>
    </p:spTree>
    <p:extLst>
      <p:ext uri="{BB962C8B-B14F-4D97-AF65-F5344CB8AC3E}">
        <p14:creationId xmlns:p14="http://schemas.microsoft.com/office/powerpoint/2010/main" val="713156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 xmlns:a16="http://schemas.microsoft.com/office/drawing/2014/main" id="{3367919C-F471-F28E-89B1-57D6715D32C8}"/>
              </a:ext>
            </a:extLst>
          </p:cNvPr>
          <p:cNvSpPr txBox="1"/>
          <p:nvPr/>
        </p:nvSpPr>
        <p:spPr>
          <a:xfrm>
            <a:off x="467544" y="2712408"/>
            <a:ext cx="7848872" cy="3508653"/>
          </a:xfrm>
          <a:prstGeom prst="rect">
            <a:avLst/>
          </a:prstGeom>
          <a:noFill/>
        </p:spPr>
        <p:txBody>
          <a:bodyPr wrap="square">
            <a:spAutoFit/>
          </a:bodyPr>
          <a:lstStyle/>
          <a:p>
            <a:r>
              <a:rPr lang="it-IT" sz="6000" b="1" i="0" dirty="0">
                <a:solidFill>
                  <a:srgbClr val="333333"/>
                </a:solidFill>
                <a:effectLst/>
                <a:latin typeface="-apple-system"/>
              </a:rPr>
              <a:t>0-2 anni </a:t>
            </a:r>
          </a:p>
          <a:p>
            <a:endParaRPr lang="it-IT" b="1" dirty="0">
              <a:solidFill>
                <a:srgbClr val="333333"/>
              </a:solidFill>
              <a:latin typeface="-apple-system"/>
            </a:endParaRPr>
          </a:p>
          <a:p>
            <a:r>
              <a:rPr lang="it-IT" sz="3200" b="1" i="0" dirty="0">
                <a:solidFill>
                  <a:srgbClr val="333333"/>
                </a:solidFill>
                <a:effectLst/>
                <a:latin typeface="-apple-system"/>
              </a:rPr>
              <a:t> </a:t>
            </a:r>
            <a:r>
              <a:rPr lang="it-IT" sz="4800" b="1" i="0" dirty="0">
                <a:solidFill>
                  <a:srgbClr val="333333"/>
                </a:solidFill>
                <a:effectLst/>
                <a:latin typeface="-apple-system"/>
              </a:rPr>
              <a:t>il 26% lascia che i bambini utilizzino i device in completa autonomia</a:t>
            </a:r>
            <a:endParaRPr lang="it-IT" sz="4800" dirty="0"/>
          </a:p>
        </p:txBody>
      </p:sp>
      <p:sp>
        <p:nvSpPr>
          <p:cNvPr id="5" name="CasellaDiTesto 4">
            <a:extLst>
              <a:ext uri="{FF2B5EF4-FFF2-40B4-BE49-F238E27FC236}">
                <a16:creationId xmlns="" xmlns:a16="http://schemas.microsoft.com/office/drawing/2014/main" id="{BB308B7C-4B92-5FDD-2CEA-06318D4662C0}"/>
              </a:ext>
            </a:extLst>
          </p:cNvPr>
          <p:cNvSpPr txBox="1"/>
          <p:nvPr/>
        </p:nvSpPr>
        <p:spPr>
          <a:xfrm>
            <a:off x="251519" y="188640"/>
            <a:ext cx="8364903" cy="2523768"/>
          </a:xfrm>
          <a:prstGeom prst="rect">
            <a:avLst/>
          </a:prstGeom>
          <a:noFill/>
        </p:spPr>
        <p:txBody>
          <a:bodyPr wrap="square">
            <a:spAutoFit/>
          </a:bodyPr>
          <a:lstStyle/>
          <a:p>
            <a:pPr algn="ctr"/>
            <a:r>
              <a:rPr lang="it-IT" sz="3600" b="1" dirty="0">
                <a:solidFill>
                  <a:srgbClr val="000000"/>
                </a:solidFill>
                <a:latin typeface="-apple-system"/>
              </a:rPr>
              <a:t>“Connessioni delicate</a:t>
            </a:r>
            <a:r>
              <a:rPr lang="it-IT" sz="3200" b="1" dirty="0">
                <a:solidFill>
                  <a:srgbClr val="000000"/>
                </a:solidFill>
                <a:latin typeface="-apple-system"/>
              </a:rPr>
              <a:t>”</a:t>
            </a:r>
          </a:p>
          <a:p>
            <a:pPr algn="ctr"/>
            <a:r>
              <a:rPr lang="it-IT" sz="3200" b="1" i="1" dirty="0">
                <a:solidFill>
                  <a:srgbClr val="000000"/>
                </a:solidFill>
                <a:latin typeface="-apple-system"/>
              </a:rPr>
              <a:t> Salute </a:t>
            </a:r>
            <a:r>
              <a:rPr lang="it-IT" sz="3200" b="1" i="1" dirty="0">
                <a:solidFill>
                  <a:srgbClr val="000000"/>
                </a:solidFill>
                <a:effectLst/>
                <a:latin typeface="-apple-system"/>
              </a:rPr>
              <a:t>dei minori e digitale </a:t>
            </a:r>
          </a:p>
          <a:p>
            <a:pPr algn="ctr"/>
            <a:endParaRPr lang="it-IT" b="1" dirty="0">
              <a:solidFill>
                <a:srgbClr val="000000"/>
              </a:solidFill>
              <a:latin typeface="-apple-system"/>
            </a:endParaRPr>
          </a:p>
          <a:p>
            <a:pPr algn="ctr"/>
            <a:r>
              <a:rPr lang="it-IT" sz="3600" b="1" dirty="0">
                <a:solidFill>
                  <a:srgbClr val="000000"/>
                </a:solidFill>
                <a:latin typeface="-apple-system"/>
              </a:rPr>
              <a:t>ACP FIMP e SIP</a:t>
            </a:r>
          </a:p>
          <a:p>
            <a:pPr algn="ctr"/>
            <a:r>
              <a:rPr lang="it-IT" sz="3600" b="1" dirty="0">
                <a:solidFill>
                  <a:srgbClr val="000000"/>
                </a:solidFill>
                <a:latin typeface="-apple-system"/>
              </a:rPr>
              <a:t> </a:t>
            </a:r>
            <a:r>
              <a:rPr lang="it-IT" b="1" i="0" dirty="0">
                <a:solidFill>
                  <a:srgbClr val="000000"/>
                </a:solidFill>
                <a:effectLst/>
                <a:latin typeface="-apple-system"/>
              </a:rPr>
              <a:t>(insieme a Fondazione Carolina e Meta)  30 novembre  2022</a:t>
            </a:r>
            <a:endParaRPr lang="it-IT" b="0" i="0" dirty="0">
              <a:solidFill>
                <a:srgbClr val="212529"/>
              </a:solidFill>
              <a:effectLst/>
              <a:latin typeface="-apple-system"/>
            </a:endParaRPr>
          </a:p>
        </p:txBody>
      </p:sp>
    </p:spTree>
    <p:extLst>
      <p:ext uri="{BB962C8B-B14F-4D97-AF65-F5344CB8AC3E}">
        <p14:creationId xmlns:p14="http://schemas.microsoft.com/office/powerpoint/2010/main" val="1363650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LO SVILUPPO DEL CERVELLO: </a:t>
            </a:r>
            <a:br>
              <a:rPr lang="it-IT" dirty="0"/>
            </a:br>
            <a:r>
              <a:rPr lang="it-IT" dirty="0"/>
              <a:t>4 PROCESSI</a:t>
            </a:r>
          </a:p>
        </p:txBody>
      </p:sp>
      <p:sp>
        <p:nvSpPr>
          <p:cNvPr id="3" name="Segnaposto contenuto 2"/>
          <p:cNvSpPr>
            <a:spLocks noGrp="1"/>
          </p:cNvSpPr>
          <p:nvPr>
            <p:ph sz="quarter" idx="1"/>
          </p:nvPr>
        </p:nvSpPr>
        <p:spPr>
          <a:xfrm>
            <a:off x="457200" y="1600200"/>
            <a:ext cx="7859216" cy="4873752"/>
          </a:xfrm>
        </p:spPr>
        <p:txBody>
          <a:bodyPr/>
          <a:lstStyle/>
          <a:p>
            <a:pPr>
              <a:buFontTx/>
              <a:buChar char="-"/>
            </a:pPr>
            <a:r>
              <a:rPr lang="it-IT" dirty="0"/>
              <a:t>1.</a:t>
            </a:r>
            <a:r>
              <a:rPr lang="it-IT" b="1" dirty="0"/>
              <a:t>PROLIFERAZIONE </a:t>
            </a:r>
            <a:r>
              <a:rPr lang="it-IT" dirty="0"/>
              <a:t>NEURONI </a:t>
            </a:r>
          </a:p>
          <a:p>
            <a:pPr>
              <a:buFontTx/>
              <a:buChar char="-"/>
            </a:pPr>
            <a:endParaRPr lang="it-IT" dirty="0"/>
          </a:p>
          <a:p>
            <a:pPr>
              <a:buFontTx/>
              <a:buChar char="-"/>
            </a:pPr>
            <a:r>
              <a:rPr lang="it-IT" dirty="0"/>
              <a:t>2.</a:t>
            </a:r>
            <a:r>
              <a:rPr lang="it-IT" b="1" dirty="0"/>
              <a:t>SINAPTOGENESI</a:t>
            </a:r>
            <a:r>
              <a:rPr lang="it-IT" dirty="0"/>
              <a:t> (NUOVE CONNESSIONI TRA NEURONI)</a:t>
            </a:r>
          </a:p>
          <a:p>
            <a:pPr>
              <a:buFontTx/>
              <a:buChar char="-"/>
            </a:pPr>
            <a:endParaRPr lang="it-IT" dirty="0"/>
          </a:p>
          <a:p>
            <a:pPr>
              <a:buFontTx/>
              <a:buChar char="-"/>
            </a:pPr>
            <a:r>
              <a:rPr lang="it-IT" dirty="0"/>
              <a:t>3.</a:t>
            </a:r>
            <a:r>
              <a:rPr lang="it-IT" b="1" dirty="0"/>
              <a:t>PRUNING </a:t>
            </a:r>
            <a:r>
              <a:rPr lang="it-IT" dirty="0"/>
              <a:t>(ELIMINIAMO LE CONNESIONI MENO USATE, SPT NEL SONNO)</a:t>
            </a:r>
          </a:p>
          <a:p>
            <a:pPr>
              <a:buFontTx/>
              <a:buChar char="-"/>
            </a:pPr>
            <a:endParaRPr lang="it-IT" dirty="0"/>
          </a:p>
          <a:p>
            <a:pPr>
              <a:buFontTx/>
              <a:buChar char="-"/>
            </a:pPr>
            <a:r>
              <a:rPr lang="it-IT" dirty="0"/>
              <a:t>4.</a:t>
            </a:r>
            <a:r>
              <a:rPr lang="it-IT" b="1" dirty="0"/>
              <a:t>MIELINIZZAZIONE</a:t>
            </a:r>
            <a:r>
              <a:rPr lang="it-IT" dirty="0"/>
              <a:t> (CONNESSIONI PIU’ VELOCI E STABILI)</a:t>
            </a:r>
          </a:p>
        </p:txBody>
      </p:sp>
    </p:spTree>
    <p:extLst>
      <p:ext uri="{BB962C8B-B14F-4D97-AF65-F5344CB8AC3E}">
        <p14:creationId xmlns:p14="http://schemas.microsoft.com/office/powerpoint/2010/main" val="7684308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co 7">
            <a:extLst>
              <a:ext uri="{FF2B5EF4-FFF2-40B4-BE49-F238E27FC236}">
                <a16:creationId xmlns="" xmlns:a16="http://schemas.microsoft.com/office/drawing/2014/main" id="{2ACF017B-5FF9-DFF9-E886-86151F2316D8}"/>
              </a:ext>
            </a:extLst>
          </p:cNvPr>
          <p:cNvGraphicFramePr/>
          <p:nvPr/>
        </p:nvGraphicFramePr>
        <p:xfrm>
          <a:off x="6352233" y="2048845"/>
          <a:ext cx="2264190" cy="1647957"/>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magine 8">
            <a:extLst>
              <a:ext uri="{FF2B5EF4-FFF2-40B4-BE49-F238E27FC236}">
                <a16:creationId xmlns="" xmlns:a16="http://schemas.microsoft.com/office/drawing/2014/main" id="{848F5159-66D2-D281-85EC-DEECAB6E0DD6}"/>
              </a:ext>
            </a:extLst>
          </p:cNvPr>
          <p:cNvPicPr>
            <a:picLocks noChangeAspect="1"/>
          </p:cNvPicPr>
          <p:nvPr/>
        </p:nvPicPr>
        <p:blipFill>
          <a:blip r:embed="rId3"/>
          <a:stretch>
            <a:fillRect/>
          </a:stretch>
        </p:blipFill>
        <p:spPr>
          <a:xfrm>
            <a:off x="179512" y="-387424"/>
            <a:ext cx="9144000" cy="5143500"/>
          </a:xfrm>
          <a:prstGeom prst="rect">
            <a:avLst/>
          </a:prstGeom>
        </p:spPr>
      </p:pic>
      <p:pic>
        <p:nvPicPr>
          <p:cNvPr id="2" name="Immagine 1"/>
          <p:cNvPicPr>
            <a:picLocks noChangeAspect="1"/>
          </p:cNvPicPr>
          <p:nvPr/>
        </p:nvPicPr>
        <p:blipFill>
          <a:blip r:embed="rId4"/>
          <a:stretch>
            <a:fillRect/>
          </a:stretch>
        </p:blipFill>
        <p:spPr>
          <a:xfrm>
            <a:off x="2123728" y="3837432"/>
            <a:ext cx="6281634" cy="3603674"/>
          </a:xfrm>
          <a:prstGeom prst="rect">
            <a:avLst/>
          </a:prstGeom>
        </p:spPr>
      </p:pic>
      <p:sp>
        <p:nvSpPr>
          <p:cNvPr id="4" name="Rettangolo 3">
            <a:extLst>
              <a:ext uri="{FF2B5EF4-FFF2-40B4-BE49-F238E27FC236}">
                <a16:creationId xmlns="" xmlns:a16="http://schemas.microsoft.com/office/drawing/2014/main" id="{6958EDFE-A64A-8E4C-F8F6-54C5652F5F71}"/>
              </a:ext>
            </a:extLst>
          </p:cNvPr>
          <p:cNvSpPr/>
          <p:nvPr/>
        </p:nvSpPr>
        <p:spPr>
          <a:xfrm>
            <a:off x="3793577" y="2967335"/>
            <a:ext cx="1556836" cy="1754326"/>
          </a:xfrm>
          <a:prstGeom prst="rect">
            <a:avLst/>
          </a:prstGeom>
          <a:noFill/>
        </p:spPr>
        <p:txBody>
          <a:bodyPr wrap="none" lIns="91440" tIns="45720" rIns="91440" bIns="45720">
            <a:spAutoFit/>
          </a:bodyPr>
          <a:lstStyle/>
          <a:p>
            <a:pPr algn="ctr"/>
            <a:r>
              <a:rPr lang="it-I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72%</a:t>
            </a:r>
          </a:p>
          <a:p>
            <a:pPr algn="ctr"/>
            <a:r>
              <a:rPr lang="it-I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26%</a:t>
            </a:r>
          </a:p>
        </p:txBody>
      </p:sp>
    </p:spTree>
    <p:extLst>
      <p:ext uri="{BB962C8B-B14F-4D97-AF65-F5344CB8AC3E}">
        <p14:creationId xmlns:p14="http://schemas.microsoft.com/office/powerpoint/2010/main" val="13195198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260648"/>
            <a:ext cx="8208912" cy="6463308"/>
          </a:xfrm>
          <a:prstGeom prst="rect">
            <a:avLst/>
          </a:prstGeom>
        </p:spPr>
        <p:txBody>
          <a:bodyPr wrap="square">
            <a:spAutoFit/>
          </a:bodyPr>
          <a:lstStyle/>
          <a:p>
            <a:pPr marL="74930" marR="65405" algn="just">
              <a:lnSpc>
                <a:spcPct val="115000"/>
              </a:lnSpc>
              <a:spcBef>
                <a:spcPts val="10"/>
              </a:spcBef>
              <a:spcAft>
                <a:spcPts val="0"/>
              </a:spcAft>
            </a:pPr>
            <a:r>
              <a:rPr lang="it-IT" sz="6000" dirty="0">
                <a:latin typeface="Calibri" panose="020F0502020204030204" pitchFamily="34" charset="0"/>
                <a:ea typeface="Calibri" panose="020F0502020204030204" pitchFamily="34" charset="0"/>
              </a:rPr>
              <a:t>Intrattengono i figli con </a:t>
            </a:r>
            <a:r>
              <a:rPr lang="it-IT" sz="6000" dirty="0" err="1">
                <a:latin typeface="Calibri" panose="020F0502020204030204" pitchFamily="34" charset="0"/>
                <a:ea typeface="Calibri" panose="020F0502020204030204" pitchFamily="34" charset="0"/>
              </a:rPr>
              <a:t>device</a:t>
            </a:r>
            <a:endParaRPr lang="it-IT" sz="6000" dirty="0">
              <a:latin typeface="Calibri" panose="020F0502020204030204" pitchFamily="34" charset="0"/>
              <a:ea typeface="Calibri" panose="020F0502020204030204" pitchFamily="34" charset="0"/>
            </a:endParaRPr>
          </a:p>
          <a:p>
            <a:pPr marL="74930" marR="65405" algn="just">
              <a:lnSpc>
                <a:spcPct val="115000"/>
              </a:lnSpc>
              <a:spcBef>
                <a:spcPts val="10"/>
              </a:spcBef>
              <a:spcAft>
                <a:spcPts val="0"/>
              </a:spcAft>
            </a:pPr>
            <a:endParaRPr lang="it-IT" sz="6000" dirty="0">
              <a:latin typeface="Calibri" panose="020F0502020204030204" pitchFamily="34" charset="0"/>
              <a:ea typeface="Calibri" panose="020F0502020204030204" pitchFamily="34" charset="0"/>
            </a:endParaRPr>
          </a:p>
          <a:p>
            <a:pPr marL="74930" marR="65405" algn="just">
              <a:lnSpc>
                <a:spcPct val="115000"/>
              </a:lnSpc>
              <a:spcBef>
                <a:spcPts val="10"/>
              </a:spcBef>
              <a:spcAft>
                <a:spcPts val="0"/>
              </a:spcAft>
            </a:pPr>
            <a:r>
              <a:rPr lang="it-IT" sz="6000" dirty="0">
                <a:latin typeface="Calibri" panose="020F0502020204030204" pitchFamily="34" charset="0"/>
                <a:ea typeface="Calibri" panose="020F0502020204030204" pitchFamily="34" charset="0"/>
              </a:rPr>
              <a:t>0-2anni:35% dei genitori</a:t>
            </a:r>
          </a:p>
          <a:p>
            <a:pPr marL="74930" marR="65405" algn="just">
              <a:lnSpc>
                <a:spcPct val="115000"/>
              </a:lnSpc>
              <a:spcBef>
                <a:spcPts val="10"/>
              </a:spcBef>
              <a:spcAft>
                <a:spcPts val="0"/>
              </a:spcAft>
            </a:pPr>
            <a:endParaRPr lang="it-IT" sz="6000" dirty="0">
              <a:latin typeface="Calibri" panose="020F0502020204030204" pitchFamily="34" charset="0"/>
              <a:ea typeface="Calibri" panose="020F0502020204030204" pitchFamily="34" charset="0"/>
            </a:endParaRPr>
          </a:p>
          <a:p>
            <a:pPr marL="74930" marR="65405" algn="just">
              <a:lnSpc>
                <a:spcPct val="115000"/>
              </a:lnSpc>
              <a:spcBef>
                <a:spcPts val="10"/>
              </a:spcBef>
              <a:spcAft>
                <a:spcPts val="0"/>
              </a:spcAft>
            </a:pPr>
            <a:r>
              <a:rPr lang="it-IT" sz="6000" spc="5" dirty="0">
                <a:latin typeface="Calibri" panose="020F0502020204030204" pitchFamily="34" charset="0"/>
                <a:ea typeface="Calibri" panose="020F0502020204030204" pitchFamily="34" charset="0"/>
              </a:rPr>
              <a:t>3-5 anni: </a:t>
            </a:r>
            <a:r>
              <a:rPr lang="it-IT" sz="6000" dirty="0">
                <a:latin typeface="Calibri" panose="020F0502020204030204" pitchFamily="34" charset="0"/>
                <a:ea typeface="Calibri" panose="020F0502020204030204" pitchFamily="34" charset="0"/>
              </a:rPr>
              <a:t>80%</a:t>
            </a:r>
            <a:endParaRPr lang="it-IT"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83817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ciclo SPINSTEP Ve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0"/>
            <a:ext cx="6859858" cy="685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1111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692696"/>
            <a:ext cx="7992888" cy="5770106"/>
          </a:xfrm>
          <a:prstGeom prst="rect">
            <a:avLst/>
          </a:prstGeom>
        </p:spPr>
        <p:txBody>
          <a:bodyPr wrap="square">
            <a:spAutoFit/>
          </a:bodyPr>
          <a:lstStyle/>
          <a:p>
            <a:pPr marL="74930" marR="67945">
              <a:lnSpc>
                <a:spcPct val="115000"/>
              </a:lnSpc>
              <a:spcBef>
                <a:spcPts val="10"/>
              </a:spcBef>
              <a:spcAft>
                <a:spcPts val="0"/>
              </a:spcAft>
            </a:pPr>
            <a:r>
              <a:rPr lang="it-IT" sz="5400" dirty="0">
                <a:latin typeface="Calibri" panose="020F0502020204030204" pitchFamily="34" charset="0"/>
                <a:ea typeface="Calibri" panose="020F0502020204030204" pitchFamily="34" charset="0"/>
              </a:rPr>
              <a:t>bambini utilizzano i device in completa autonomia</a:t>
            </a:r>
          </a:p>
          <a:p>
            <a:pPr marL="74930" marR="67945">
              <a:lnSpc>
                <a:spcPct val="115000"/>
              </a:lnSpc>
              <a:spcBef>
                <a:spcPts val="10"/>
              </a:spcBef>
              <a:spcAft>
                <a:spcPts val="0"/>
              </a:spcAft>
            </a:pPr>
            <a:r>
              <a:rPr lang="it-IT" sz="5400" dirty="0">
                <a:latin typeface="Calibri" panose="020F0502020204030204" pitchFamily="34" charset="0"/>
                <a:ea typeface="Calibri" panose="020F0502020204030204" pitchFamily="34" charset="0"/>
              </a:rPr>
              <a:t>0-2 anni: 26%</a:t>
            </a:r>
          </a:p>
          <a:p>
            <a:pPr marL="74930" marR="67945" algn="just">
              <a:lnSpc>
                <a:spcPct val="115000"/>
              </a:lnSpc>
              <a:spcBef>
                <a:spcPts val="10"/>
              </a:spcBef>
              <a:spcAft>
                <a:spcPts val="0"/>
              </a:spcAft>
            </a:pPr>
            <a:r>
              <a:rPr lang="it-IT" sz="5400" dirty="0">
                <a:latin typeface="Calibri" panose="020F0502020204030204" pitchFamily="34" charset="0"/>
                <a:ea typeface="Calibri" panose="020F0502020204030204" pitchFamily="34" charset="0"/>
              </a:rPr>
              <a:t>3-5 anni:  62% </a:t>
            </a:r>
          </a:p>
          <a:p>
            <a:pPr marL="74930" marR="67945" algn="just">
              <a:lnSpc>
                <a:spcPct val="115000"/>
              </a:lnSpc>
              <a:spcBef>
                <a:spcPts val="10"/>
              </a:spcBef>
              <a:spcAft>
                <a:spcPts val="0"/>
              </a:spcAft>
            </a:pPr>
            <a:r>
              <a:rPr lang="it-IT" sz="5400" dirty="0">
                <a:latin typeface="Calibri" panose="020F0502020204030204" pitchFamily="34" charset="0"/>
                <a:ea typeface="Calibri" panose="020F0502020204030204" pitchFamily="34" charset="0"/>
              </a:rPr>
              <a:t>6-10: 82% </a:t>
            </a:r>
          </a:p>
          <a:p>
            <a:pPr marL="74930" marR="67945" algn="just">
              <a:lnSpc>
                <a:spcPct val="115000"/>
              </a:lnSpc>
              <a:spcBef>
                <a:spcPts val="10"/>
              </a:spcBef>
              <a:spcAft>
                <a:spcPts val="0"/>
              </a:spcAft>
            </a:pPr>
            <a:r>
              <a:rPr lang="it-IT" sz="5400" dirty="0">
                <a:latin typeface="Calibri" panose="020F0502020204030204" pitchFamily="34" charset="0"/>
                <a:ea typeface="Calibri" panose="020F0502020204030204" pitchFamily="34" charset="0"/>
              </a:rPr>
              <a:t>11-15 anni:</a:t>
            </a:r>
            <a:r>
              <a:rPr lang="it-IT" sz="5400" spc="5" dirty="0">
                <a:latin typeface="Calibri" panose="020F0502020204030204" pitchFamily="34" charset="0"/>
                <a:ea typeface="Calibri" panose="020F0502020204030204" pitchFamily="34" charset="0"/>
              </a:rPr>
              <a:t> </a:t>
            </a:r>
            <a:r>
              <a:rPr lang="it-IT" sz="5400" dirty="0">
                <a:latin typeface="Calibri" panose="020F0502020204030204" pitchFamily="34" charset="0"/>
                <a:ea typeface="Calibri" panose="020F0502020204030204" pitchFamily="34" charset="0"/>
              </a:rPr>
              <a:t>95%</a:t>
            </a:r>
            <a:endParaRPr lang="it-IT" sz="5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22048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0"/>
            <a:ext cx="7467600" cy="2146250"/>
          </a:xfrm>
        </p:spPr>
        <p:txBody>
          <a:bodyPr>
            <a:normAutofit fontScale="90000"/>
          </a:bodyPr>
          <a:lstStyle/>
          <a:p>
            <a:r>
              <a:rPr lang="en-US" b="1" dirty="0"/>
              <a:t>The negative effects of new screens on the cognitive functions of young </a:t>
            </a:r>
            <a:r>
              <a:rPr lang="en-US" dirty="0"/>
              <a:t>children require new recommendations</a:t>
            </a:r>
            <a:br>
              <a:rPr lang="en-US" dirty="0"/>
            </a:br>
            <a:r>
              <a:rPr lang="en-US" dirty="0"/>
              <a:t>Italian Journal of Pediatrics (2021)</a:t>
            </a:r>
            <a:endParaRPr lang="it-IT" dirty="0"/>
          </a:p>
        </p:txBody>
      </p:sp>
      <p:sp>
        <p:nvSpPr>
          <p:cNvPr id="3" name="Segnaposto contenuto 2"/>
          <p:cNvSpPr>
            <a:spLocks noGrp="1"/>
          </p:cNvSpPr>
          <p:nvPr>
            <p:ph sz="quarter" idx="1"/>
          </p:nvPr>
        </p:nvSpPr>
        <p:spPr>
          <a:xfrm>
            <a:off x="312220" y="2152002"/>
            <a:ext cx="8436244" cy="4873752"/>
          </a:xfrm>
        </p:spPr>
        <p:txBody>
          <a:bodyPr/>
          <a:lstStyle/>
          <a:p>
            <a:pPr marL="0" indent="0">
              <a:buNone/>
            </a:pPr>
            <a:r>
              <a:rPr lang="it-IT" dirty="0"/>
              <a:t>Studi degli </a:t>
            </a:r>
            <a:r>
              <a:rPr lang="it-IT" b="1" dirty="0"/>
              <a:t>ultimi 20 anni ci hanno dimostrato</a:t>
            </a:r>
            <a:r>
              <a:rPr lang="it-IT" dirty="0"/>
              <a:t>:</a:t>
            </a:r>
          </a:p>
          <a:p>
            <a:r>
              <a:rPr lang="it-IT" b="1" dirty="0"/>
              <a:t>Tempo TV è inversamente proporzionale a sviluppo cognitivo (linguaggio concentrazione..)</a:t>
            </a:r>
          </a:p>
          <a:p>
            <a:r>
              <a:rPr lang="it-IT" b="1" dirty="0"/>
              <a:t>Tv è una barriera tra bambini e adulti, riduce le interazioni che sono fondamentali per ogni apprendimento</a:t>
            </a:r>
          </a:p>
          <a:p>
            <a:r>
              <a:rPr lang="it-IT" b="1" dirty="0"/>
              <a:t>Tv per 2 ore al die a 3-6 aa correla con problemi di condotta, iperattività, problemi con i coetanei</a:t>
            </a:r>
          </a:p>
          <a:p>
            <a:r>
              <a:rPr lang="it-IT" b="1" dirty="0"/>
              <a:t>Tv riduce il sonno e lo rende meno riposante</a:t>
            </a:r>
          </a:p>
        </p:txBody>
      </p:sp>
    </p:spTree>
    <p:extLst>
      <p:ext uri="{BB962C8B-B14F-4D97-AF65-F5344CB8AC3E}">
        <p14:creationId xmlns:p14="http://schemas.microsoft.com/office/powerpoint/2010/main" val="901745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0"/>
            <a:ext cx="7467600" cy="980728"/>
          </a:xfrm>
        </p:spPr>
        <p:txBody>
          <a:bodyPr>
            <a:normAutofit/>
          </a:bodyPr>
          <a:lstStyle/>
          <a:p>
            <a:r>
              <a:rPr lang="en-US" sz="1800" b="1" dirty="0"/>
              <a:t>The negative effects of new screens on the cognitive functions of young </a:t>
            </a:r>
            <a:r>
              <a:rPr lang="en-US" sz="1800" dirty="0"/>
              <a:t>children require new recommendations</a:t>
            </a:r>
            <a:br>
              <a:rPr lang="en-US" sz="1800" dirty="0"/>
            </a:br>
            <a:r>
              <a:rPr lang="en-US" sz="1800" dirty="0"/>
              <a:t>Italian Journal of Pediatrics (2021</a:t>
            </a:r>
            <a:endParaRPr lang="it-IT" sz="1800" dirty="0"/>
          </a:p>
        </p:txBody>
      </p:sp>
      <p:sp>
        <p:nvSpPr>
          <p:cNvPr id="3" name="Segnaposto contenuto 2"/>
          <p:cNvSpPr>
            <a:spLocks noGrp="1"/>
          </p:cNvSpPr>
          <p:nvPr>
            <p:ph sz="quarter" idx="1"/>
          </p:nvPr>
        </p:nvSpPr>
        <p:spPr>
          <a:xfrm>
            <a:off x="323528" y="1124744"/>
            <a:ext cx="8352928" cy="5544616"/>
          </a:xfrm>
        </p:spPr>
        <p:txBody>
          <a:bodyPr>
            <a:normAutofit fontScale="92500" lnSpcReduction="10000"/>
          </a:bodyPr>
          <a:lstStyle/>
          <a:p>
            <a:r>
              <a:rPr lang="en-US" b="1" dirty="0" err="1"/>
              <a:t>Correlazione</a:t>
            </a:r>
            <a:r>
              <a:rPr lang="en-US" b="1" dirty="0"/>
              <a:t> </a:t>
            </a:r>
            <a:r>
              <a:rPr lang="en-US" b="1" dirty="0" err="1"/>
              <a:t>tra</a:t>
            </a:r>
            <a:r>
              <a:rPr lang="en-US" b="1" dirty="0"/>
              <a:t> tempo </a:t>
            </a:r>
            <a:r>
              <a:rPr lang="en-US" b="1" dirty="0" err="1"/>
              <a:t>davanti</a:t>
            </a:r>
            <a:r>
              <a:rPr lang="en-US" b="1" dirty="0"/>
              <a:t> </a:t>
            </a:r>
            <a:r>
              <a:rPr lang="en-US" b="1" dirty="0" err="1"/>
              <a:t>allo</a:t>
            </a:r>
            <a:r>
              <a:rPr lang="en-US" b="1" dirty="0"/>
              <a:t> </a:t>
            </a:r>
            <a:r>
              <a:rPr lang="en-US" b="1" dirty="0" err="1"/>
              <a:t>schermo</a:t>
            </a:r>
            <a:r>
              <a:rPr lang="en-US" b="1" dirty="0"/>
              <a:t> e </a:t>
            </a:r>
            <a:r>
              <a:rPr lang="en-US" b="1" u="sng" dirty="0"/>
              <a:t>deficit </a:t>
            </a:r>
            <a:r>
              <a:rPr lang="en-US" b="1" u="sng" dirty="0" err="1"/>
              <a:t>cognitivo</a:t>
            </a:r>
            <a:r>
              <a:rPr lang="en-US" b="1" dirty="0"/>
              <a:t> ( 2-5 </a:t>
            </a:r>
            <a:r>
              <a:rPr lang="en-US" b="1" dirty="0" err="1"/>
              <a:t>anni</a:t>
            </a:r>
            <a:r>
              <a:rPr lang="en-US" b="1" dirty="0"/>
              <a:t> 30’ di </a:t>
            </a:r>
            <a:r>
              <a:rPr lang="en-US" b="1" dirty="0" err="1"/>
              <a:t>schermi</a:t>
            </a:r>
            <a:r>
              <a:rPr lang="en-US" b="1" dirty="0"/>
              <a:t>  </a:t>
            </a:r>
            <a:r>
              <a:rPr lang="en-US" b="1" dirty="0" err="1"/>
              <a:t>correlano</a:t>
            </a:r>
            <a:r>
              <a:rPr lang="en-US" b="1" dirty="0"/>
              <a:t> con </a:t>
            </a:r>
            <a:r>
              <a:rPr lang="en-US" b="1" dirty="0" err="1"/>
              <a:t>ridotta</a:t>
            </a:r>
            <a:r>
              <a:rPr lang="en-US" b="1" dirty="0"/>
              <a:t> </a:t>
            </a:r>
            <a:r>
              <a:rPr lang="en-US" b="1" dirty="0" err="1"/>
              <a:t>capacita</a:t>
            </a:r>
            <a:r>
              <a:rPr lang="en-US" b="1" dirty="0"/>
              <a:t>’ di </a:t>
            </a:r>
            <a:r>
              <a:rPr lang="en-US" b="1" dirty="0" err="1"/>
              <a:t>controllo</a:t>
            </a:r>
            <a:r>
              <a:rPr lang="en-US" b="1" dirty="0"/>
              <a:t>, </a:t>
            </a:r>
            <a:r>
              <a:rPr lang="en-US" b="1" dirty="0" err="1"/>
              <a:t>attenzione</a:t>
            </a:r>
            <a:r>
              <a:rPr lang="en-US" b="1" dirty="0"/>
              <a:t> e </a:t>
            </a:r>
            <a:r>
              <a:rPr lang="en-US" b="1" dirty="0" err="1"/>
              <a:t>ragionamento</a:t>
            </a:r>
            <a:r>
              <a:rPr lang="en-US" b="1" dirty="0"/>
              <a:t>)</a:t>
            </a:r>
          </a:p>
          <a:p>
            <a:r>
              <a:rPr lang="en-US" b="1" dirty="0"/>
              <a:t>Screen time è </a:t>
            </a:r>
            <a:r>
              <a:rPr lang="en-US" b="1" dirty="0" err="1"/>
              <a:t>correlato</a:t>
            </a:r>
            <a:r>
              <a:rPr lang="en-US" b="1" dirty="0"/>
              <a:t> a </a:t>
            </a:r>
            <a:r>
              <a:rPr lang="en-US" b="1" u="sng" dirty="0" err="1"/>
              <a:t>ritardo</a:t>
            </a:r>
            <a:r>
              <a:rPr lang="en-US" b="1" u="sng" dirty="0"/>
              <a:t> del </a:t>
            </a:r>
            <a:r>
              <a:rPr lang="en-US" b="1" u="sng" dirty="0" err="1"/>
              <a:t>linguaggio</a:t>
            </a:r>
            <a:r>
              <a:rPr lang="en-US" b="1" u="sng" dirty="0"/>
              <a:t> </a:t>
            </a:r>
            <a:r>
              <a:rPr lang="en-US" b="1" dirty="0"/>
              <a:t>(30’ </a:t>
            </a:r>
            <a:r>
              <a:rPr lang="en-US" b="1" dirty="0" err="1"/>
              <a:t>correlano</a:t>
            </a:r>
            <a:r>
              <a:rPr lang="en-US" b="1" dirty="0"/>
              <a:t> con </a:t>
            </a:r>
            <a:r>
              <a:rPr lang="en-US" b="1" dirty="0" err="1"/>
              <a:t>ritardo</a:t>
            </a:r>
            <a:r>
              <a:rPr lang="en-US" b="1" dirty="0"/>
              <a:t> di +49%)</a:t>
            </a:r>
          </a:p>
          <a:p>
            <a:r>
              <a:rPr lang="en-US" b="1" dirty="0"/>
              <a:t>6-36 m: 1 h screen – 26 ‘ </a:t>
            </a:r>
            <a:r>
              <a:rPr lang="en-US" b="1" dirty="0" err="1"/>
              <a:t>sonno</a:t>
            </a:r>
            <a:r>
              <a:rPr lang="en-US" b="1" dirty="0"/>
              <a:t> (</a:t>
            </a:r>
            <a:r>
              <a:rPr lang="en-US" b="1" dirty="0" err="1"/>
              <a:t>luce</a:t>
            </a:r>
            <a:r>
              <a:rPr lang="en-US" b="1" dirty="0"/>
              <a:t> </a:t>
            </a:r>
            <a:r>
              <a:rPr lang="en-US" b="1" dirty="0" err="1"/>
              <a:t>blu</a:t>
            </a:r>
            <a:r>
              <a:rPr lang="en-US" b="1" dirty="0"/>
              <a:t> </a:t>
            </a:r>
            <a:r>
              <a:rPr lang="en-US" b="1" dirty="0" err="1"/>
              <a:t>inibisce</a:t>
            </a:r>
            <a:r>
              <a:rPr lang="en-US" b="1" dirty="0"/>
              <a:t> </a:t>
            </a:r>
            <a:r>
              <a:rPr lang="en-US" b="1" dirty="0" err="1"/>
              <a:t>melatonina</a:t>
            </a:r>
            <a:r>
              <a:rPr lang="en-US" b="1" dirty="0"/>
              <a:t>)</a:t>
            </a:r>
          </a:p>
          <a:p>
            <a:r>
              <a:rPr lang="en-US" b="1" dirty="0" err="1"/>
              <a:t>Attenzione</a:t>
            </a:r>
            <a:r>
              <a:rPr lang="en-US" b="1" dirty="0"/>
              <a:t> </a:t>
            </a:r>
            <a:r>
              <a:rPr lang="en-US" b="1" dirty="0" err="1"/>
              <a:t>condivisa</a:t>
            </a:r>
            <a:r>
              <a:rPr lang="en-US" b="1" dirty="0"/>
              <a:t> del </a:t>
            </a:r>
            <a:r>
              <a:rPr lang="en-US" b="1" dirty="0" err="1"/>
              <a:t>genitore</a:t>
            </a:r>
            <a:r>
              <a:rPr lang="en-US" b="1" dirty="0"/>
              <a:t> con lo </a:t>
            </a:r>
            <a:r>
              <a:rPr lang="en-US" b="1" dirty="0" err="1"/>
              <a:t>schermo</a:t>
            </a:r>
            <a:r>
              <a:rPr lang="en-US" b="1" dirty="0"/>
              <a:t> in un </a:t>
            </a:r>
            <a:r>
              <a:rPr lang="en-US" b="1" dirty="0" err="1"/>
              <a:t>periodo</a:t>
            </a:r>
            <a:r>
              <a:rPr lang="en-US" b="1" dirty="0"/>
              <a:t> in cui le </a:t>
            </a:r>
            <a:r>
              <a:rPr lang="en-US" b="1" dirty="0" err="1"/>
              <a:t>competenze</a:t>
            </a:r>
            <a:r>
              <a:rPr lang="en-US" b="1" dirty="0"/>
              <a:t> </a:t>
            </a:r>
            <a:r>
              <a:rPr lang="en-US" b="1" dirty="0" err="1"/>
              <a:t>interattive</a:t>
            </a:r>
            <a:r>
              <a:rPr lang="en-US" b="1" dirty="0"/>
              <a:t> </a:t>
            </a:r>
            <a:r>
              <a:rPr lang="en-US" b="1" dirty="0" err="1"/>
              <a:t>umane</a:t>
            </a:r>
            <a:r>
              <a:rPr lang="en-US" b="1" dirty="0"/>
              <a:t> </a:t>
            </a:r>
            <a:r>
              <a:rPr lang="en-US" b="1" dirty="0" err="1"/>
              <a:t>sono</a:t>
            </a:r>
            <a:r>
              <a:rPr lang="en-US" b="1" dirty="0"/>
              <a:t> </a:t>
            </a:r>
            <a:r>
              <a:rPr lang="en-US" b="1" dirty="0" err="1"/>
              <a:t>essenziali</a:t>
            </a:r>
            <a:r>
              <a:rPr lang="en-US" b="1" dirty="0"/>
              <a:t> non è </a:t>
            </a:r>
            <a:r>
              <a:rPr lang="en-US" b="1" dirty="0" err="1"/>
              <a:t>senza</a:t>
            </a:r>
            <a:r>
              <a:rPr lang="en-US" b="1" dirty="0"/>
              <a:t> </a:t>
            </a:r>
            <a:r>
              <a:rPr lang="en-US" b="1" dirty="0" err="1"/>
              <a:t>conseguenze</a:t>
            </a:r>
            <a:r>
              <a:rPr lang="en-US" b="1" dirty="0"/>
              <a:t> future (</a:t>
            </a:r>
            <a:r>
              <a:rPr lang="en-US" b="1" dirty="0" err="1"/>
              <a:t>studi</a:t>
            </a:r>
            <a:r>
              <a:rPr lang="en-US" b="1" dirty="0"/>
              <a:t> in </a:t>
            </a:r>
            <a:r>
              <a:rPr lang="en-US" b="1" dirty="0" err="1"/>
              <a:t>corso</a:t>
            </a:r>
            <a:r>
              <a:rPr lang="en-US" b="1" dirty="0"/>
              <a:t>)</a:t>
            </a:r>
          </a:p>
          <a:p>
            <a:r>
              <a:rPr lang="en-US" b="1" dirty="0"/>
              <a:t>2a non </a:t>
            </a:r>
            <a:r>
              <a:rPr lang="en-US" b="1" dirty="0" err="1"/>
              <a:t>impara</a:t>
            </a:r>
            <a:r>
              <a:rPr lang="en-US" b="1" dirty="0"/>
              <a:t> </a:t>
            </a:r>
            <a:r>
              <a:rPr lang="en-US" b="1" dirty="0" err="1"/>
              <a:t>una</a:t>
            </a:r>
            <a:r>
              <a:rPr lang="en-US" b="1" dirty="0"/>
              <a:t> </a:t>
            </a:r>
            <a:r>
              <a:rPr lang="en-US" b="1" dirty="0" err="1"/>
              <a:t>nuova</a:t>
            </a:r>
            <a:r>
              <a:rPr lang="en-US" b="1" dirty="0"/>
              <a:t> </a:t>
            </a:r>
            <a:r>
              <a:rPr lang="en-US" b="1" dirty="0" err="1"/>
              <a:t>parola</a:t>
            </a:r>
            <a:r>
              <a:rPr lang="en-US" b="1" dirty="0"/>
              <a:t> se la </a:t>
            </a:r>
            <a:r>
              <a:rPr lang="en-US" b="1" dirty="0" err="1"/>
              <a:t>madre</a:t>
            </a:r>
            <a:r>
              <a:rPr lang="en-US" b="1" dirty="0"/>
              <a:t> </a:t>
            </a:r>
            <a:r>
              <a:rPr lang="en-US" b="1" dirty="0" err="1"/>
              <a:t>si</a:t>
            </a:r>
            <a:r>
              <a:rPr lang="en-US" b="1" dirty="0"/>
              <a:t> </a:t>
            </a:r>
            <a:r>
              <a:rPr lang="en-US" b="1" dirty="0" err="1"/>
              <a:t>interrompe</a:t>
            </a:r>
            <a:r>
              <a:rPr lang="en-US" b="1" dirty="0"/>
              <a:t> per </a:t>
            </a:r>
            <a:r>
              <a:rPr lang="en-US" b="1" dirty="0" err="1"/>
              <a:t>guardare</a:t>
            </a:r>
            <a:r>
              <a:rPr lang="en-US" b="1" dirty="0"/>
              <a:t> lo </a:t>
            </a:r>
            <a:r>
              <a:rPr lang="en-US" b="1" dirty="0" err="1"/>
              <a:t>schermo</a:t>
            </a:r>
            <a:endParaRPr lang="en-US" b="1" dirty="0"/>
          </a:p>
          <a:p>
            <a:r>
              <a:rPr lang="en-US" b="1" dirty="0"/>
              <a:t>In </a:t>
            </a:r>
            <a:r>
              <a:rPr lang="en-US" b="1" dirty="0" err="1"/>
              <a:t>una</a:t>
            </a:r>
            <a:r>
              <a:rPr lang="en-US" b="1" dirty="0"/>
              <a:t> </a:t>
            </a:r>
            <a:r>
              <a:rPr lang="en-US" b="1" dirty="0" err="1"/>
              <a:t>prova</a:t>
            </a:r>
            <a:r>
              <a:rPr lang="en-US" b="1" dirty="0"/>
              <a:t> </a:t>
            </a:r>
            <a:r>
              <a:rPr lang="en-US" b="1" dirty="0" err="1"/>
              <a:t>sportiva</a:t>
            </a:r>
            <a:r>
              <a:rPr lang="en-US" b="1" dirty="0"/>
              <a:t> il b. </a:t>
            </a:r>
            <a:r>
              <a:rPr lang="en-US" b="1" dirty="0" err="1"/>
              <a:t>va</a:t>
            </a:r>
            <a:r>
              <a:rPr lang="en-US" b="1" dirty="0"/>
              <a:t> male se </a:t>
            </a:r>
            <a:r>
              <a:rPr lang="en-US" b="1" dirty="0" err="1"/>
              <a:t>il</a:t>
            </a:r>
            <a:r>
              <a:rPr lang="en-US" b="1" dirty="0"/>
              <a:t> </a:t>
            </a:r>
            <a:r>
              <a:rPr lang="en-US" b="1" dirty="0" err="1"/>
              <a:t>genitore</a:t>
            </a:r>
            <a:r>
              <a:rPr lang="en-US" b="1" dirty="0"/>
              <a:t> </a:t>
            </a:r>
            <a:r>
              <a:rPr lang="en-US" b="1" dirty="0" err="1"/>
              <a:t>guarda</a:t>
            </a:r>
            <a:r>
              <a:rPr lang="en-US" b="1" dirty="0"/>
              <a:t> lo </a:t>
            </a:r>
            <a:r>
              <a:rPr lang="en-US" b="1" dirty="0" err="1"/>
              <a:t>schermo</a:t>
            </a:r>
            <a:endParaRPr lang="it-IT" b="1" dirty="0"/>
          </a:p>
        </p:txBody>
      </p:sp>
    </p:spTree>
    <p:extLst>
      <p:ext uri="{BB962C8B-B14F-4D97-AF65-F5344CB8AC3E}">
        <p14:creationId xmlns:p14="http://schemas.microsoft.com/office/powerpoint/2010/main" val="21134694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0"/>
            <a:ext cx="7467600" cy="980728"/>
          </a:xfrm>
        </p:spPr>
        <p:txBody>
          <a:bodyPr>
            <a:normAutofit/>
          </a:bodyPr>
          <a:lstStyle/>
          <a:p>
            <a:r>
              <a:rPr lang="en-US" sz="1800" b="1" dirty="0"/>
              <a:t>The negative effects of new screens on the cognitive functions of young </a:t>
            </a:r>
            <a:r>
              <a:rPr lang="en-US" sz="1800" dirty="0"/>
              <a:t>children require new recommendations</a:t>
            </a:r>
            <a:br>
              <a:rPr lang="en-US" sz="1800" dirty="0"/>
            </a:br>
            <a:r>
              <a:rPr lang="en-US" sz="1800" dirty="0"/>
              <a:t>Italian Journal of Pediatrics (2021</a:t>
            </a:r>
            <a:endParaRPr lang="it-IT" sz="1800" dirty="0"/>
          </a:p>
        </p:txBody>
      </p:sp>
      <p:sp>
        <p:nvSpPr>
          <p:cNvPr id="3" name="Segnaposto contenuto 2"/>
          <p:cNvSpPr>
            <a:spLocks noGrp="1"/>
          </p:cNvSpPr>
          <p:nvPr>
            <p:ph sz="quarter" idx="1"/>
          </p:nvPr>
        </p:nvSpPr>
        <p:spPr>
          <a:xfrm>
            <a:off x="323528" y="1124744"/>
            <a:ext cx="8436244" cy="4873752"/>
          </a:xfrm>
        </p:spPr>
        <p:txBody>
          <a:bodyPr>
            <a:normAutofit/>
          </a:bodyPr>
          <a:lstStyle/>
          <a:p>
            <a:r>
              <a:rPr lang="it-IT" dirty="0"/>
              <a:t>Mettere limiti all’uso degli schermi per i genitori in quanto le interazioni con gli </a:t>
            </a:r>
            <a:r>
              <a:rPr lang="it-IT" dirty="0" err="1"/>
              <a:t>s.competono</a:t>
            </a:r>
            <a:r>
              <a:rPr lang="it-IT" dirty="0"/>
              <a:t> profondamente con le essenziali interazioni genitori-figli</a:t>
            </a:r>
          </a:p>
          <a:p>
            <a:r>
              <a:rPr lang="it-IT" dirty="0"/>
              <a:t>Molti genitori usano i d. per calmare i figli, far passare il tempo, o farli divertire; in realtà ciò toglie tempo all’imparare, al sonno, all’attività fisica, al tempo libero</a:t>
            </a:r>
          </a:p>
          <a:p>
            <a:r>
              <a:rPr lang="it-IT" dirty="0"/>
              <a:t>C’è una riduzione delle interazioni genitori  figli e una ridotta capacità di attenzione</a:t>
            </a:r>
          </a:p>
          <a:p>
            <a:r>
              <a:rPr lang="it-IT" b="1" dirty="0"/>
              <a:t>Mai schermi sotto i due anni, mai ai pasti e mai nell’ora prima di andare a dormire </a:t>
            </a:r>
          </a:p>
          <a:p>
            <a:r>
              <a:rPr lang="it-IT" b="1" dirty="0"/>
              <a:t>URGENTI ALTRE RACCOMANDAZIONI ALLA LUCE DELLE NOVITA IN LETTERATURA……</a:t>
            </a:r>
          </a:p>
        </p:txBody>
      </p:sp>
    </p:spTree>
    <p:extLst>
      <p:ext uri="{BB962C8B-B14F-4D97-AF65-F5344CB8AC3E}">
        <p14:creationId xmlns:p14="http://schemas.microsoft.com/office/powerpoint/2010/main" val="1202193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0"/>
            <a:ext cx="6984776" cy="6463308"/>
          </a:xfrm>
          <a:prstGeom prst="rect">
            <a:avLst/>
          </a:prstGeom>
        </p:spPr>
        <p:txBody>
          <a:bodyPr wrap="square">
            <a:spAutoFit/>
          </a:bodyPr>
          <a:lstStyle/>
          <a:p>
            <a:pPr marL="74930" marR="65405" algn="just">
              <a:lnSpc>
                <a:spcPct val="115000"/>
              </a:lnSpc>
              <a:spcAft>
                <a:spcPts val="0"/>
              </a:spcAft>
            </a:pPr>
            <a:r>
              <a:rPr lang="it-IT" sz="4000" b="1" dirty="0">
                <a:latin typeface="Calibri" panose="020F0502020204030204" pitchFamily="34" charset="0"/>
                <a:ea typeface="Calibri" panose="020F0502020204030204" pitchFamily="34" charset="0"/>
              </a:rPr>
              <a:t>SCARSA PERCEZIONE </a:t>
            </a:r>
          </a:p>
          <a:p>
            <a:pPr marL="74930" marR="65405" algn="just">
              <a:lnSpc>
                <a:spcPct val="115000"/>
              </a:lnSpc>
              <a:spcAft>
                <a:spcPts val="0"/>
              </a:spcAft>
            </a:pPr>
            <a:r>
              <a:rPr lang="it-IT" sz="4000" dirty="0">
                <a:latin typeface="Calibri" panose="020F0502020204030204" pitchFamily="34" charset="0"/>
                <a:ea typeface="Calibri" panose="020F0502020204030204" pitchFamily="34" charset="0"/>
              </a:rPr>
              <a:t>delle famiglie sui </a:t>
            </a:r>
            <a:r>
              <a:rPr lang="it-IT" sz="4000" b="1" dirty="0">
                <a:latin typeface="Calibri" panose="020F0502020204030204" pitchFamily="34" charset="0"/>
                <a:ea typeface="Calibri" panose="020F0502020204030204" pitchFamily="34" charset="0"/>
              </a:rPr>
              <a:t>rischi dell’uso improprio della</a:t>
            </a:r>
            <a:r>
              <a:rPr lang="it-IT" sz="4000" b="1" spc="5" dirty="0">
                <a:latin typeface="Calibri" panose="020F0502020204030204" pitchFamily="34" charset="0"/>
                <a:ea typeface="Calibri" panose="020F0502020204030204" pitchFamily="34" charset="0"/>
              </a:rPr>
              <a:t> </a:t>
            </a:r>
            <a:r>
              <a:rPr lang="it-IT" sz="4000" b="1" dirty="0">
                <a:latin typeface="Calibri" panose="020F0502020204030204" pitchFamily="34" charset="0"/>
                <a:ea typeface="Calibri" panose="020F0502020204030204" pitchFamily="34" charset="0"/>
              </a:rPr>
              <a:t>tecnologia digitale</a:t>
            </a:r>
            <a:r>
              <a:rPr lang="it-IT" sz="4000" dirty="0">
                <a:latin typeface="Calibri" panose="020F0502020204030204" pitchFamily="34" charset="0"/>
                <a:ea typeface="Calibri" panose="020F0502020204030204" pitchFamily="34" charset="0"/>
              </a:rPr>
              <a:t>: dai sintomi della dipendenza, ai principali pericoli in termini di salute psicofisica,</a:t>
            </a:r>
            <a:r>
              <a:rPr lang="it-IT" sz="4000" spc="5" dirty="0">
                <a:latin typeface="Calibri" panose="020F0502020204030204" pitchFamily="34" charset="0"/>
                <a:ea typeface="Calibri" panose="020F0502020204030204" pitchFamily="34" charset="0"/>
              </a:rPr>
              <a:t> </a:t>
            </a:r>
            <a:r>
              <a:rPr lang="it-IT" sz="4000" dirty="0">
                <a:latin typeface="Calibri" panose="020F0502020204030204" pitchFamily="34" charset="0"/>
                <a:ea typeface="Calibri" panose="020F0502020204030204" pitchFamily="34" charset="0"/>
              </a:rPr>
              <a:t>come </a:t>
            </a:r>
            <a:r>
              <a:rPr lang="it-IT" sz="4000" i="1" dirty="0" err="1">
                <a:latin typeface="Calibri" panose="020F0502020204030204" pitchFamily="34" charset="0"/>
                <a:ea typeface="Calibri" panose="020F0502020204030204" pitchFamily="34" charset="0"/>
              </a:rPr>
              <a:t>sexting</a:t>
            </a:r>
            <a:r>
              <a:rPr lang="it-IT" sz="4000" i="1" dirty="0">
                <a:latin typeface="Calibri" panose="020F0502020204030204" pitchFamily="34" charset="0"/>
                <a:ea typeface="Calibri" panose="020F0502020204030204" pitchFamily="34" charset="0"/>
              </a:rPr>
              <a:t> </a:t>
            </a:r>
            <a:r>
              <a:rPr lang="it-IT" sz="4000" dirty="0">
                <a:latin typeface="Calibri" panose="020F0502020204030204" pitchFamily="34" charset="0"/>
                <a:ea typeface="Calibri" panose="020F0502020204030204" pitchFamily="34" charset="0"/>
              </a:rPr>
              <a:t>e </a:t>
            </a:r>
            <a:r>
              <a:rPr lang="it-IT" sz="4000" i="1" dirty="0" err="1">
                <a:latin typeface="Calibri" panose="020F0502020204030204" pitchFamily="34" charset="0"/>
                <a:ea typeface="Calibri" panose="020F0502020204030204" pitchFamily="34" charset="0"/>
              </a:rPr>
              <a:t>grooming</a:t>
            </a:r>
            <a:r>
              <a:rPr lang="it-IT" sz="4000" dirty="0">
                <a:latin typeface="Calibri" panose="020F0502020204030204" pitchFamily="34" charset="0"/>
                <a:ea typeface="Calibri" panose="020F0502020204030204" pitchFamily="34" charset="0"/>
              </a:rPr>
              <a:t>. Il 66% dei genitori della</a:t>
            </a:r>
            <a:r>
              <a:rPr lang="it-IT" sz="4000" spc="5" dirty="0">
                <a:latin typeface="Calibri" panose="020F0502020204030204" pitchFamily="34" charset="0"/>
                <a:ea typeface="Calibri" panose="020F0502020204030204" pitchFamily="34" charset="0"/>
              </a:rPr>
              <a:t> </a:t>
            </a:r>
            <a:r>
              <a:rPr lang="it-IT" sz="4000" dirty="0">
                <a:latin typeface="Calibri" panose="020F0502020204030204" pitchFamily="34" charset="0"/>
                <a:ea typeface="Calibri" panose="020F0502020204030204" pitchFamily="34" charset="0"/>
              </a:rPr>
              <a:t>fascia</a:t>
            </a:r>
            <a:r>
              <a:rPr lang="it-IT" sz="4000" spc="-10" dirty="0">
                <a:latin typeface="Calibri" panose="020F0502020204030204" pitchFamily="34" charset="0"/>
                <a:ea typeface="Calibri" panose="020F0502020204030204" pitchFamily="34" charset="0"/>
              </a:rPr>
              <a:t> </a:t>
            </a:r>
            <a:r>
              <a:rPr lang="it-IT" sz="4000" dirty="0">
                <a:latin typeface="Calibri" panose="020F0502020204030204" pitchFamily="34" charset="0"/>
                <a:ea typeface="Calibri" panose="020F0502020204030204" pitchFamily="34" charset="0"/>
              </a:rPr>
              <a:t>6-10</a:t>
            </a:r>
            <a:r>
              <a:rPr lang="it-IT" sz="4000" spc="-5" dirty="0">
                <a:latin typeface="Calibri" panose="020F0502020204030204" pitchFamily="34" charset="0"/>
                <a:ea typeface="Calibri" panose="020F0502020204030204" pitchFamily="34" charset="0"/>
              </a:rPr>
              <a:t> </a:t>
            </a:r>
            <a:r>
              <a:rPr lang="it-IT" sz="4000" dirty="0">
                <a:latin typeface="Calibri" panose="020F0502020204030204" pitchFamily="34" charset="0"/>
                <a:ea typeface="Calibri" panose="020F0502020204030204" pitchFamily="34" charset="0"/>
              </a:rPr>
              <a:t>non</a:t>
            </a:r>
            <a:r>
              <a:rPr lang="it-IT" sz="4000" spc="-5" dirty="0">
                <a:latin typeface="Calibri" panose="020F0502020204030204" pitchFamily="34" charset="0"/>
                <a:ea typeface="Calibri" panose="020F0502020204030204" pitchFamily="34" charset="0"/>
              </a:rPr>
              <a:t> sa cosa è il sexting</a:t>
            </a:r>
            <a:endParaRPr lang="it-IT" sz="4000" dirty="0">
              <a:effectLst/>
              <a:latin typeface="Calibri" panose="020F0502020204030204" pitchFamily="34" charset="0"/>
              <a:ea typeface="Calibri" panose="020F0502020204030204" pitchFamily="34" charset="0"/>
            </a:endParaRPr>
          </a:p>
        </p:txBody>
      </p:sp>
      <p:pic>
        <p:nvPicPr>
          <p:cNvPr id="3" name="Immagine 2"/>
          <p:cNvPicPr>
            <a:picLocks noChangeAspect="1"/>
          </p:cNvPicPr>
          <p:nvPr/>
        </p:nvPicPr>
        <p:blipFill>
          <a:blip r:embed="rId2"/>
          <a:stretch>
            <a:fillRect/>
          </a:stretch>
        </p:blipFill>
        <p:spPr>
          <a:xfrm>
            <a:off x="7535108" y="3351996"/>
            <a:ext cx="1608892" cy="3470420"/>
          </a:xfrm>
          <a:prstGeom prst="rect">
            <a:avLst/>
          </a:prstGeom>
        </p:spPr>
      </p:pic>
    </p:spTree>
    <p:extLst>
      <p:ext uri="{BB962C8B-B14F-4D97-AF65-F5344CB8AC3E}">
        <p14:creationId xmlns:p14="http://schemas.microsoft.com/office/powerpoint/2010/main" val="2797351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332656"/>
            <a:ext cx="8208912" cy="4832092"/>
          </a:xfrm>
          <a:prstGeom prst="rect">
            <a:avLst/>
          </a:prstGeom>
        </p:spPr>
        <p:txBody>
          <a:bodyPr wrap="square">
            <a:spAutoFit/>
          </a:bodyPr>
          <a:lstStyle/>
          <a:p>
            <a:r>
              <a:rPr lang="it-IT" sz="4400" dirty="0">
                <a:latin typeface="Calibri" panose="020F0502020204030204" pitchFamily="34" charset="0"/>
                <a:ea typeface="Calibri" panose="020F0502020204030204" pitchFamily="34" charset="0"/>
              </a:rPr>
              <a:t>Qual è l’età sotto la quale è sconsigliato l’uso della tecnologia?</a:t>
            </a:r>
          </a:p>
          <a:p>
            <a:r>
              <a:rPr lang="it-IT" sz="4400" dirty="0">
                <a:latin typeface="Calibri" panose="020F0502020204030204" pitchFamily="34" charset="0"/>
                <a:ea typeface="Calibri" panose="020F0502020204030204" pitchFamily="34" charset="0"/>
              </a:rPr>
              <a:t> Per quante ore bambini e</a:t>
            </a:r>
            <a:r>
              <a:rPr lang="it-IT" sz="4400" spc="5" dirty="0">
                <a:latin typeface="Calibri" panose="020F0502020204030204" pitchFamily="34" charset="0"/>
                <a:ea typeface="Calibri" panose="020F0502020204030204" pitchFamily="34" charset="0"/>
              </a:rPr>
              <a:t> </a:t>
            </a:r>
            <a:r>
              <a:rPr lang="it-IT" sz="4400" dirty="0">
                <a:latin typeface="Calibri" panose="020F0502020204030204" pitchFamily="34" charset="0"/>
                <a:ea typeface="Calibri" panose="020F0502020204030204" pitchFamily="34" charset="0"/>
              </a:rPr>
              <a:t>ragazzi possono essere esposti agli schermi? </a:t>
            </a:r>
          </a:p>
          <a:p>
            <a:r>
              <a:rPr lang="it-IT" sz="4400" dirty="0">
                <a:latin typeface="Calibri" panose="020F0502020204030204" pitchFamily="34" charset="0"/>
                <a:ea typeface="Calibri" panose="020F0502020204030204" pitchFamily="34" charset="0"/>
              </a:rPr>
              <a:t>Circa </a:t>
            </a:r>
            <a:r>
              <a:rPr lang="it-IT" sz="4400" b="1" dirty="0">
                <a:latin typeface="Calibri" panose="020F0502020204030204" pitchFamily="34" charset="0"/>
                <a:ea typeface="Calibri" panose="020F0502020204030204" pitchFamily="34" charset="0"/>
              </a:rPr>
              <a:t>la metà delle famiglie </a:t>
            </a:r>
            <a:r>
              <a:rPr lang="it-IT" sz="4400" dirty="0">
                <a:latin typeface="Calibri" panose="020F0502020204030204" pitchFamily="34" charset="0"/>
                <a:ea typeface="Calibri" panose="020F0502020204030204" pitchFamily="34" charset="0"/>
              </a:rPr>
              <a:t>coinvolte </a:t>
            </a:r>
            <a:r>
              <a:rPr lang="it-IT" sz="4400" b="1" dirty="0">
                <a:latin typeface="Calibri" panose="020F0502020204030204" pitchFamily="34" charset="0"/>
                <a:ea typeface="Calibri" panose="020F0502020204030204" pitchFamily="34" charset="0"/>
              </a:rPr>
              <a:t>non sa </a:t>
            </a:r>
            <a:r>
              <a:rPr lang="it-IT" sz="4400" dirty="0">
                <a:latin typeface="Calibri" panose="020F0502020204030204" pitchFamily="34" charset="0"/>
                <a:ea typeface="Calibri" panose="020F0502020204030204" pitchFamily="34" charset="0"/>
              </a:rPr>
              <a:t>rispondere</a:t>
            </a:r>
            <a:endParaRPr lang="it-IT" sz="4400" dirty="0"/>
          </a:p>
        </p:txBody>
      </p:sp>
      <p:pic>
        <p:nvPicPr>
          <p:cNvPr id="3" name="Immagine 2"/>
          <p:cNvPicPr>
            <a:picLocks noChangeAspect="1"/>
          </p:cNvPicPr>
          <p:nvPr/>
        </p:nvPicPr>
        <p:blipFill>
          <a:blip r:embed="rId2"/>
          <a:stretch>
            <a:fillRect/>
          </a:stretch>
        </p:blipFill>
        <p:spPr>
          <a:xfrm>
            <a:off x="7201278" y="2633738"/>
            <a:ext cx="1942722" cy="4190500"/>
          </a:xfrm>
          <a:prstGeom prst="rect">
            <a:avLst/>
          </a:prstGeom>
        </p:spPr>
      </p:pic>
    </p:spTree>
    <p:extLst>
      <p:ext uri="{BB962C8B-B14F-4D97-AF65-F5344CB8AC3E}">
        <p14:creationId xmlns:p14="http://schemas.microsoft.com/office/powerpoint/2010/main" val="706054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B9F1ADBD-2D24-1FE0-DC4C-39B8D89A3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445" y="1340768"/>
            <a:ext cx="6853109" cy="40531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 xmlns:a16="http://schemas.microsoft.com/office/drawing/2014/main" id="{5257A0F8-09E9-183B-0D7D-C0F8801B21D2}"/>
              </a:ext>
            </a:extLst>
          </p:cNvPr>
          <p:cNvSpPr txBox="1"/>
          <p:nvPr/>
        </p:nvSpPr>
        <p:spPr>
          <a:xfrm>
            <a:off x="2123728" y="5877272"/>
            <a:ext cx="3858749" cy="369332"/>
          </a:xfrm>
          <a:prstGeom prst="rect">
            <a:avLst/>
          </a:prstGeom>
          <a:noFill/>
        </p:spPr>
        <p:txBody>
          <a:bodyPr wrap="none" rtlCol="0">
            <a:spAutoFit/>
          </a:bodyPr>
          <a:lstStyle/>
          <a:p>
            <a:r>
              <a:rPr lang="it-IT" dirty="0"/>
              <a:t>Corriere della sera 22 giugno 2022</a:t>
            </a:r>
          </a:p>
        </p:txBody>
      </p:sp>
    </p:spTree>
    <p:extLst>
      <p:ext uri="{BB962C8B-B14F-4D97-AF65-F5344CB8AC3E}">
        <p14:creationId xmlns:p14="http://schemas.microsoft.com/office/powerpoint/2010/main" val="59364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p:cNvSpPr>
            <a:spLocks noGrp="1"/>
          </p:cNvSpPr>
          <p:nvPr>
            <p:ph type="title"/>
          </p:nvPr>
        </p:nvSpPr>
        <p:spPr>
          <a:xfrm>
            <a:off x="467544" y="404664"/>
            <a:ext cx="4104456" cy="1143000"/>
          </a:xfrm>
        </p:spPr>
        <p:txBody>
          <a:bodyPr>
            <a:normAutofit fontScale="90000"/>
          </a:bodyPr>
          <a:lstStyle/>
          <a:p>
            <a:pPr eaLnBrk="1" hangingPunct="1"/>
            <a:r>
              <a:rPr lang="it-IT" b="1" kern="1200" dirty="0">
                <a:solidFill>
                  <a:srgbClr val="4F81BD"/>
                </a:solidFill>
                <a:latin typeface="Myriad Pro" pitchFamily="32" charset="0"/>
                <a:ea typeface="+mn-ea"/>
                <a:cs typeface="Arial" charset="0"/>
              </a:rPr>
              <a:t>Sviluppo precoce di competenze percettive</a:t>
            </a:r>
          </a:p>
        </p:txBody>
      </p:sp>
      <p:pic>
        <p:nvPicPr>
          <p:cNvPr id="7172" name="Picture 7"/>
          <p:cNvPicPr>
            <a:picLocks noChangeAspect="1" noChangeArrowheads="1"/>
          </p:cNvPicPr>
          <p:nvPr/>
        </p:nvPicPr>
        <p:blipFill>
          <a:blip r:embed="rId3" cstate="print"/>
          <a:srcRect/>
          <a:stretch>
            <a:fillRect/>
          </a:stretch>
        </p:blipFill>
        <p:spPr bwMode="auto">
          <a:xfrm>
            <a:off x="5580112" y="2216521"/>
            <a:ext cx="3332163" cy="2524125"/>
          </a:xfrm>
          <a:prstGeom prst="rect">
            <a:avLst/>
          </a:prstGeom>
          <a:noFill/>
          <a:ln w="9525" algn="ctr">
            <a:noFill/>
            <a:miter lim="800000"/>
            <a:headEnd/>
            <a:tailEnd/>
          </a:ln>
        </p:spPr>
      </p:pic>
      <p:pic>
        <p:nvPicPr>
          <p:cNvPr id="8" name="Picture 3"/>
          <p:cNvPicPr>
            <a:picLocks noChangeAspect="1" noChangeArrowheads="1"/>
          </p:cNvPicPr>
          <p:nvPr/>
        </p:nvPicPr>
        <p:blipFill>
          <a:blip r:embed="rId4" cstate="print"/>
          <a:srcRect t="-24466" b="-24466"/>
          <a:stretch>
            <a:fillRect/>
          </a:stretch>
        </p:blipFill>
        <p:spPr bwMode="auto">
          <a:xfrm>
            <a:off x="250825" y="5630863"/>
            <a:ext cx="2233613" cy="1227137"/>
          </a:xfrm>
          <a:prstGeom prst="rect">
            <a:avLst/>
          </a:prstGeom>
          <a:noFill/>
          <a:ln w="9525">
            <a:noFill/>
            <a:round/>
            <a:headEnd/>
            <a:tailEnd/>
          </a:ln>
        </p:spPr>
      </p:pic>
      <p:sp>
        <p:nvSpPr>
          <p:cNvPr id="9" name="Fumetto 2 8"/>
          <p:cNvSpPr/>
          <p:nvPr/>
        </p:nvSpPr>
        <p:spPr bwMode="auto">
          <a:xfrm>
            <a:off x="680500" y="1547664"/>
            <a:ext cx="4442792" cy="3528392"/>
          </a:xfrm>
          <a:prstGeom prst="wedgeRoundRectCallout">
            <a:avLst>
              <a:gd name="adj1" fmla="val 65087"/>
              <a:gd name="adj2" fmla="val -726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1" hangingPunct="1"/>
            <a:r>
              <a:rPr lang="it-IT" sz="2400" dirty="0"/>
              <a:t>Già dal IV mese di vita il feto sente la voce della madre e i suoni più forti. Ma percepisce anche lo stato emotivo della madre, ad esempio l’ansia della madre genera ormoni che si trasmettono al feto, facendo accelerare il suo cuore</a:t>
            </a:r>
            <a:endParaRPr kumimoji="0" lang="it-IT" sz="2400" b="0" i="0" u="none" strike="noStrike" cap="none" normalizeH="0" baseline="0" dirty="0">
              <a:ln>
                <a:noFill/>
              </a:ln>
              <a:solidFill>
                <a:schemeClr val="tx1"/>
              </a:solidFill>
              <a:effectLst/>
              <a:latin typeface="Arial" charset="0"/>
            </a:endParaRPr>
          </a:p>
        </p:txBody>
      </p:sp>
      <p:pic>
        <p:nvPicPr>
          <p:cNvPr id="3" name="Immagine 2">
            <a:extLst>
              <a:ext uri="{FF2B5EF4-FFF2-40B4-BE49-F238E27FC236}">
                <a16:creationId xmlns="" xmlns:a16="http://schemas.microsoft.com/office/drawing/2014/main" id="{4DA98B61-B469-444B-8EE4-9305F5E418A6}"/>
              </a:ext>
            </a:extLst>
          </p:cNvPr>
          <p:cNvPicPr>
            <a:picLocks noChangeAspect="1"/>
          </p:cNvPicPr>
          <p:nvPr/>
        </p:nvPicPr>
        <p:blipFill>
          <a:blip r:embed="rId5"/>
          <a:stretch>
            <a:fillRect/>
          </a:stretch>
        </p:blipFill>
        <p:spPr>
          <a:xfrm>
            <a:off x="129803" y="4937600"/>
            <a:ext cx="8888738" cy="1810669"/>
          </a:xfrm>
          <a:prstGeom prst="rect">
            <a:avLst/>
          </a:prstGeom>
        </p:spPr>
      </p:pic>
    </p:spTree>
    <p:extLst>
      <p:ext uri="{BB962C8B-B14F-4D97-AF65-F5344CB8AC3E}">
        <p14:creationId xmlns:p14="http://schemas.microsoft.com/office/powerpoint/2010/main" val="37666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8796704B-1DBD-9232-A1C5-161E7C1B2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119187"/>
            <a:ext cx="6667500" cy="46196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A2DF7E64-B5E9-AD48-EFEB-D00597517DCB}"/>
              </a:ext>
            </a:extLst>
          </p:cNvPr>
          <p:cNvSpPr txBox="1"/>
          <p:nvPr/>
        </p:nvSpPr>
        <p:spPr>
          <a:xfrm>
            <a:off x="2123728" y="5877272"/>
            <a:ext cx="3858749" cy="369332"/>
          </a:xfrm>
          <a:prstGeom prst="rect">
            <a:avLst/>
          </a:prstGeom>
          <a:noFill/>
        </p:spPr>
        <p:txBody>
          <a:bodyPr wrap="none" rtlCol="0">
            <a:spAutoFit/>
          </a:bodyPr>
          <a:lstStyle/>
          <a:p>
            <a:r>
              <a:rPr lang="it-IT" dirty="0"/>
              <a:t>Corriere della sera 22 giugno 2022</a:t>
            </a:r>
          </a:p>
        </p:txBody>
      </p:sp>
    </p:spTree>
    <p:extLst>
      <p:ext uri="{BB962C8B-B14F-4D97-AF65-F5344CB8AC3E}">
        <p14:creationId xmlns:p14="http://schemas.microsoft.com/office/powerpoint/2010/main" val="1508113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1C37FF35-F1F8-7EE1-F6DB-77F467A14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271588"/>
            <a:ext cx="9048750" cy="43148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 xmlns:a16="http://schemas.microsoft.com/office/drawing/2014/main" id="{5FC1ADCE-7287-4E1B-264B-5FB5D97A9353}"/>
              </a:ext>
            </a:extLst>
          </p:cNvPr>
          <p:cNvSpPr txBox="1"/>
          <p:nvPr/>
        </p:nvSpPr>
        <p:spPr>
          <a:xfrm>
            <a:off x="2123728" y="5877272"/>
            <a:ext cx="3858749" cy="369332"/>
          </a:xfrm>
          <a:prstGeom prst="rect">
            <a:avLst/>
          </a:prstGeom>
          <a:noFill/>
        </p:spPr>
        <p:txBody>
          <a:bodyPr wrap="none" rtlCol="0">
            <a:spAutoFit/>
          </a:bodyPr>
          <a:lstStyle/>
          <a:p>
            <a:r>
              <a:rPr lang="it-IT" dirty="0"/>
              <a:t>Corriere della sera 22 giugno 2022</a:t>
            </a:r>
          </a:p>
        </p:txBody>
      </p:sp>
    </p:spTree>
    <p:extLst>
      <p:ext uri="{BB962C8B-B14F-4D97-AF65-F5344CB8AC3E}">
        <p14:creationId xmlns:p14="http://schemas.microsoft.com/office/powerpoint/2010/main" val="3937744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descr="caratteristiche mindy evoluzione "/>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7504" y="13166"/>
            <a:ext cx="9946987" cy="64521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116356" y="3933056"/>
            <a:ext cx="3575018" cy="2123658"/>
          </a:xfrm>
          <a:prstGeom prst="rect">
            <a:avLst/>
          </a:prstGeom>
          <a:noFill/>
        </p:spPr>
        <p:txBody>
          <a:bodyPr wrap="none" rtlCol="0">
            <a:spAutoFit/>
          </a:bodyPr>
          <a:lstStyle/>
          <a:p>
            <a:r>
              <a:rPr lang="it-IT" sz="6600" dirty="0" smtClean="0">
                <a:solidFill>
                  <a:schemeClr val="bg1"/>
                </a:solidFill>
              </a:rPr>
              <a:t>3000 DC</a:t>
            </a:r>
          </a:p>
          <a:p>
            <a:r>
              <a:rPr lang="it-IT" sz="6600" dirty="0" smtClean="0">
                <a:solidFill>
                  <a:schemeClr val="bg1"/>
                </a:solidFill>
              </a:rPr>
              <a:t>MINDY</a:t>
            </a:r>
            <a:endParaRPr lang="it-IT" sz="6600" dirty="0">
              <a:solidFill>
                <a:schemeClr val="bg1"/>
              </a:solidFill>
            </a:endParaRPr>
          </a:p>
        </p:txBody>
      </p:sp>
    </p:spTree>
    <p:extLst>
      <p:ext uri="{BB962C8B-B14F-4D97-AF65-F5344CB8AC3E}">
        <p14:creationId xmlns:p14="http://schemas.microsoft.com/office/powerpoint/2010/main" val="553847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457200" y="116632"/>
            <a:ext cx="8147248" cy="6357320"/>
          </a:xfrm>
        </p:spPr>
        <p:txBody>
          <a:bodyPr>
            <a:normAutofit fontScale="92500"/>
          </a:bodyPr>
          <a:lstStyle/>
          <a:p>
            <a:r>
              <a:rPr lang="it-IT" dirty="0"/>
              <a:t> Il nostro modo di vivere sempre costantemente accompagnati dagli </a:t>
            </a:r>
            <a:r>
              <a:rPr lang="it-IT" dirty="0" err="1"/>
              <a:t>smartphone</a:t>
            </a:r>
            <a:r>
              <a:rPr lang="it-IT" dirty="0"/>
              <a:t> o dal computer influisce enormemente sulla nostre condizione psicofisica.</a:t>
            </a:r>
          </a:p>
          <a:p>
            <a:endParaRPr lang="it-IT" dirty="0"/>
          </a:p>
          <a:p>
            <a:r>
              <a:rPr lang="it-IT" dirty="0"/>
              <a:t>L’aspetto più evidente di </a:t>
            </a:r>
            <a:r>
              <a:rPr lang="it-IT" dirty="0" err="1"/>
              <a:t>Mindy</a:t>
            </a:r>
            <a:r>
              <a:rPr lang="it-IT" dirty="0"/>
              <a:t> – il prototipo virtuale dell’essere umano fra 1000 anni – è sicuramente </a:t>
            </a:r>
            <a:r>
              <a:rPr lang="it-IT" u="sng" dirty="0"/>
              <a:t>la gobba</a:t>
            </a:r>
            <a:r>
              <a:rPr lang="it-IT" dirty="0"/>
              <a:t>, dovuta alla costante postura con capo chino verso il </a:t>
            </a:r>
            <a:r>
              <a:rPr lang="it-IT" dirty="0" err="1"/>
              <a:t>tablet</a:t>
            </a:r>
            <a:r>
              <a:rPr lang="it-IT" dirty="0"/>
              <a:t> o il telefono.</a:t>
            </a:r>
          </a:p>
          <a:p>
            <a:endParaRPr lang="it-IT" dirty="0"/>
          </a:p>
          <a:p>
            <a:r>
              <a:rPr lang="it-IT" u="sng" dirty="0"/>
              <a:t>Le mani ad artiglio </a:t>
            </a:r>
            <a:r>
              <a:rPr lang="it-IT" dirty="0"/>
              <a:t>– denominate anche “text </a:t>
            </a:r>
            <a:r>
              <a:rPr lang="it-IT" dirty="0" err="1"/>
              <a:t>claw</a:t>
            </a:r>
            <a:r>
              <a:rPr lang="it-IT" dirty="0"/>
              <a:t>” – sono dovute al modo in cui afferriamo gli </a:t>
            </a:r>
            <a:r>
              <a:rPr lang="it-IT" dirty="0" err="1"/>
              <a:t>smartphone</a:t>
            </a:r>
            <a:r>
              <a:rPr lang="it-IT" dirty="0"/>
              <a:t> per poter scrivere velocemente mentre mandiamo dei messaggi.</a:t>
            </a:r>
          </a:p>
          <a:p>
            <a:endParaRPr lang="it-IT" dirty="0"/>
          </a:p>
          <a:p>
            <a:r>
              <a:rPr lang="it-IT" dirty="0"/>
              <a:t>In realtà si tratta di una vera e propria condizione oggi conosciuta come “sindrome del tunnel cubitale” dovuto alla continua pressione ed allungamento del nervo ulnare quando si utilizza il telefono.</a:t>
            </a:r>
          </a:p>
          <a:p>
            <a:endParaRPr lang="it-IT" dirty="0"/>
          </a:p>
        </p:txBody>
      </p:sp>
    </p:spTree>
    <p:extLst>
      <p:ext uri="{BB962C8B-B14F-4D97-AF65-F5344CB8AC3E}">
        <p14:creationId xmlns:p14="http://schemas.microsoft.com/office/powerpoint/2010/main" val="2910751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457200" y="332656"/>
            <a:ext cx="8219256" cy="6141296"/>
          </a:xfrm>
        </p:spPr>
        <p:txBody>
          <a:bodyPr>
            <a:normAutofit fontScale="92500" lnSpcReduction="20000"/>
          </a:bodyPr>
          <a:lstStyle/>
          <a:p>
            <a:r>
              <a:rPr lang="it-IT" dirty="0"/>
              <a:t>Altra caratteristica inquietante di </a:t>
            </a:r>
            <a:r>
              <a:rPr lang="it-IT" dirty="0" err="1"/>
              <a:t>Mindy</a:t>
            </a:r>
            <a:r>
              <a:rPr lang="it-IT" dirty="0"/>
              <a:t> è </a:t>
            </a:r>
            <a:r>
              <a:rPr lang="it-IT" u="sng" dirty="0"/>
              <a:t>la terza palpebra</a:t>
            </a:r>
            <a:r>
              <a:rPr lang="it-IT" dirty="0"/>
              <a:t> che si potrebbe sviluppare come meccanismo di </a:t>
            </a:r>
            <a:r>
              <a:rPr lang="it-IT" u="sng" dirty="0"/>
              <a:t>difesa contro l’affaticamento degli occhi </a:t>
            </a:r>
            <a:r>
              <a:rPr lang="it-IT" dirty="0"/>
              <a:t>costantemente puntati sul computer che li stressa a causa dell’emissione di luce blu. Si tratterebbe quindi di una membrana nittitante che permetterebbe di limitare l’entrata di luce blu nei nostri occhi.</a:t>
            </a:r>
          </a:p>
          <a:p>
            <a:endParaRPr lang="it-IT" dirty="0"/>
          </a:p>
          <a:p>
            <a:r>
              <a:rPr lang="it-IT" dirty="0"/>
              <a:t>Uno degli aspetti più importante rimane il cervello con annesso cranio. Si prevede </a:t>
            </a:r>
            <a:r>
              <a:rPr lang="it-IT" u="sng" dirty="0"/>
              <a:t>un cranio più spesso </a:t>
            </a:r>
            <a:r>
              <a:rPr lang="it-IT" dirty="0"/>
              <a:t>per proteggere il cervello dalle radiazioni emesse dai cellulari che, ad oggi, si crede abbiamo significati effetti sulla nostra salute anche se non ancora completamente dimostrato.</a:t>
            </a:r>
          </a:p>
          <a:p>
            <a:endParaRPr lang="it-IT" dirty="0"/>
          </a:p>
          <a:p>
            <a:r>
              <a:rPr lang="it-IT" u="sng" dirty="0"/>
              <a:t>Il cervello molto probabilmente sarà più piccolo, </a:t>
            </a:r>
            <a:r>
              <a:rPr lang="it-IT" dirty="0"/>
              <a:t>un fattore evolutivo già avvenuto nelle nostre fasi evolutive precedenti. Il rimpicciolimento del cervello è dovuto ad una sua </a:t>
            </a:r>
            <a:r>
              <a:rPr lang="it-IT" u="sng" dirty="0"/>
              <a:t>minore stimolazione</a:t>
            </a:r>
            <a:r>
              <a:rPr lang="it-IT" dirty="0"/>
              <a:t>, in questo caso specifico causata dalla minore attività dovuta all’utilizzo del telefono e agli agi a cui siamo abituati.</a:t>
            </a:r>
          </a:p>
        </p:txBody>
      </p:sp>
    </p:spTree>
    <p:extLst>
      <p:ext uri="{BB962C8B-B14F-4D97-AF65-F5344CB8AC3E}">
        <p14:creationId xmlns:p14="http://schemas.microsoft.com/office/powerpoint/2010/main" val="796687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
          </p:nvPr>
        </p:nvSpPr>
        <p:spPr/>
        <p:txBody>
          <a:bodyPr/>
          <a:lstStyle/>
          <a:p>
            <a:endParaRPr lang="it-IT" dirty="0"/>
          </a:p>
        </p:txBody>
      </p:sp>
      <p:pic>
        <p:nvPicPr>
          <p:cNvPr id="6146" name="Picture 2" descr="Potrebbe essere un'immagine raffigurante 2 persone, bambino e il seguente testo &quot;UN PASSAGGIO EPOCALE IN TERMINI DI PREVENZIONE COME SEMBRA FOLLE CHE UN TEMPO NON SI PROTEGGESSERO PIÙ PICCOLI IN AUTO CON CINTURE E SEGGIOLINI, così TRA QUALCHE ANNO A CHIUNQUE SEMBRERA FOLLE LASCIARLI SENZA TUTELE SUL WEB&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 y="71064"/>
            <a:ext cx="9011541" cy="678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10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https://www.custodidigitali.it/</a:t>
            </a:r>
            <a:br>
              <a:rPr lang="it-IT" dirty="0"/>
            </a:br>
            <a:endParaRPr lang="it-IT" dirty="0"/>
          </a:p>
        </p:txBody>
      </p:sp>
      <p:sp>
        <p:nvSpPr>
          <p:cNvPr id="3" name="Segnaposto contenuto 2"/>
          <p:cNvSpPr>
            <a:spLocks noGrp="1"/>
          </p:cNvSpPr>
          <p:nvPr>
            <p:ph sz="quarter" idx="1"/>
          </p:nvPr>
        </p:nvSpPr>
        <p:spPr/>
        <p:txBody>
          <a:bodyPr/>
          <a:lstStyle/>
          <a:p>
            <a:r>
              <a:rPr lang="it-IT" dirty="0"/>
              <a:t> </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04" y="1150482"/>
            <a:ext cx="12102276" cy="5323470"/>
          </a:xfrm>
          <a:prstGeom prst="rect">
            <a:avLst/>
          </a:prstGeom>
        </p:spPr>
      </p:pic>
    </p:spTree>
    <p:extLst>
      <p:ext uri="{BB962C8B-B14F-4D97-AF65-F5344CB8AC3E}">
        <p14:creationId xmlns:p14="http://schemas.microsoft.com/office/powerpoint/2010/main" val="37783499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620688" y="116632"/>
            <a:ext cx="13042929" cy="5832648"/>
          </a:xfrm>
        </p:spPr>
      </p:pic>
    </p:spTree>
    <p:extLst>
      <p:ext uri="{BB962C8B-B14F-4D97-AF65-F5344CB8AC3E}">
        <p14:creationId xmlns:p14="http://schemas.microsoft.com/office/powerpoint/2010/main" val="2265495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74647" y="1052736"/>
            <a:ext cx="12271323" cy="5472608"/>
          </a:xfrm>
        </p:spPr>
      </p:pic>
    </p:spTree>
    <p:extLst>
      <p:ext uri="{BB962C8B-B14F-4D97-AF65-F5344CB8AC3E}">
        <p14:creationId xmlns:p14="http://schemas.microsoft.com/office/powerpoint/2010/main" val="2652183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36712" y="548680"/>
            <a:ext cx="13393219" cy="5918915"/>
          </a:xfrm>
        </p:spPr>
      </p:pic>
    </p:spTree>
    <p:extLst>
      <p:ext uri="{BB962C8B-B14F-4D97-AF65-F5344CB8AC3E}">
        <p14:creationId xmlns:p14="http://schemas.microsoft.com/office/powerpoint/2010/main" val="233378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1"/>
          </p:nvPr>
        </p:nvGraphicFramePr>
        <p:xfrm>
          <a:off x="1835696" y="2420888"/>
          <a:ext cx="5657850" cy="4092277"/>
        </p:xfrm>
        <a:graphic>
          <a:graphicData uri="http://schemas.openxmlformats.org/presentationml/2006/ole">
            <mc:AlternateContent xmlns:mc="http://schemas.openxmlformats.org/markup-compatibility/2006">
              <mc:Choice xmlns:v="urn:schemas-microsoft-com:vml" Requires="v">
                <p:oleObj spid="_x0000_s1031" name="Photo Editor Foto" r:id="rId4" imgW="4409524" imgH="3258005" progId="">
                  <p:embed/>
                </p:oleObj>
              </mc:Choice>
              <mc:Fallback>
                <p:oleObj name="Photo Editor Foto" r:id="rId4" imgW="4409524" imgH="3258005" progId="">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2420888"/>
                        <a:ext cx="5657850" cy="40922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Rectangle 2"/>
          <p:cNvSpPr>
            <a:spLocks noGrp="1" noChangeArrowheads="1"/>
          </p:cNvSpPr>
          <p:nvPr>
            <p:ph type="title"/>
          </p:nvPr>
        </p:nvSpPr>
        <p:spPr>
          <a:xfrm>
            <a:off x="457200" y="274638"/>
            <a:ext cx="8229600" cy="1066800"/>
          </a:xfrm>
        </p:spPr>
        <p:txBody>
          <a:bodyPr/>
          <a:lstStyle/>
          <a:p>
            <a:r>
              <a:rPr lang="en-US" b="1" kern="1200" dirty="0">
                <a:solidFill>
                  <a:srgbClr val="4F81BD"/>
                </a:solidFill>
                <a:latin typeface="Myriad Pro" pitchFamily="32" charset="0"/>
                <a:ea typeface="+mn-ea"/>
                <a:cs typeface="Arial" charset="0"/>
              </a:rPr>
              <a:t>Lo </a:t>
            </a:r>
            <a:r>
              <a:rPr lang="en-US" b="1" kern="1200" dirty="0" err="1">
                <a:solidFill>
                  <a:srgbClr val="4F81BD"/>
                </a:solidFill>
                <a:latin typeface="Myriad Pro" pitchFamily="32" charset="0"/>
                <a:ea typeface="+mn-ea"/>
                <a:cs typeface="Arial" charset="0"/>
              </a:rPr>
              <a:t>sviluppo</a:t>
            </a:r>
            <a:r>
              <a:rPr lang="en-US" b="1" kern="1200" dirty="0">
                <a:solidFill>
                  <a:srgbClr val="4F81BD"/>
                </a:solidFill>
                <a:latin typeface="Myriad Pro" pitchFamily="32" charset="0"/>
                <a:ea typeface="+mn-ea"/>
                <a:cs typeface="Arial" charset="0"/>
              </a:rPr>
              <a:t> del </a:t>
            </a:r>
            <a:r>
              <a:rPr lang="en-US" b="1" kern="1200" dirty="0" err="1">
                <a:solidFill>
                  <a:srgbClr val="4F81BD"/>
                </a:solidFill>
                <a:latin typeface="Myriad Pro" pitchFamily="32" charset="0"/>
                <a:ea typeface="+mn-ea"/>
                <a:cs typeface="Arial" charset="0"/>
              </a:rPr>
              <a:t>cervello</a:t>
            </a:r>
            <a:endParaRPr lang="it-IT" b="1" kern="1200" dirty="0">
              <a:solidFill>
                <a:srgbClr val="4F81BD"/>
              </a:solidFill>
              <a:latin typeface="Myriad Pro" pitchFamily="32" charset="0"/>
              <a:ea typeface="+mn-ea"/>
              <a:cs typeface="Arial" charset="0"/>
            </a:endParaRPr>
          </a:p>
        </p:txBody>
      </p:sp>
      <p:sp>
        <p:nvSpPr>
          <p:cNvPr id="4" name="Rettangolo 3"/>
          <p:cNvSpPr/>
          <p:nvPr/>
        </p:nvSpPr>
        <p:spPr>
          <a:xfrm>
            <a:off x="214313" y="1341438"/>
            <a:ext cx="8643937" cy="1014412"/>
          </a:xfrm>
          <a:prstGeom prst="rect">
            <a:avLst/>
          </a:prstGeom>
        </p:spPr>
        <p:txBody>
          <a:bodyPr>
            <a:spAutoFit/>
          </a:bodyPr>
          <a:lstStyle/>
          <a:p>
            <a:pPr marL="342900" indent="-342900" algn="ctr" eaLnBrk="1" hangingPunct="1">
              <a:defRPr/>
            </a:pPr>
            <a:r>
              <a:rPr lang="it-IT" kern="0" dirty="0">
                <a:latin typeface="Arial" panose="020B0604020202020204" pitchFamily="34" charset="0"/>
                <a:cs typeface="+mn-cs"/>
              </a:rPr>
              <a:t>      </a:t>
            </a:r>
            <a:r>
              <a:rPr lang="it-IT" sz="2000" kern="0" dirty="0">
                <a:latin typeface="Arial" panose="020B0604020202020204" pitchFamily="34" charset="0"/>
                <a:cs typeface="+mn-cs"/>
              </a:rPr>
              <a:t>La rete neurale si forma nel periodo fetale e nei primi due tre anni, con due processi chiave: la </a:t>
            </a:r>
            <a:r>
              <a:rPr lang="it-IT" sz="2000" kern="0" dirty="0" err="1">
                <a:latin typeface="Arial" panose="020B0604020202020204" pitchFamily="34" charset="0"/>
                <a:cs typeface="+mn-cs"/>
              </a:rPr>
              <a:t>neurogenesi</a:t>
            </a:r>
            <a:r>
              <a:rPr lang="it-IT" sz="2000" kern="0" dirty="0">
                <a:latin typeface="Arial" panose="020B0604020202020204" pitchFamily="34" charset="0"/>
                <a:cs typeface="+mn-cs"/>
              </a:rPr>
              <a:t> e la </a:t>
            </a:r>
            <a:r>
              <a:rPr lang="it-IT" sz="2000" kern="0" dirty="0" err="1">
                <a:latin typeface="Arial" panose="020B0604020202020204" pitchFamily="34" charset="0"/>
                <a:cs typeface="+mn-cs"/>
              </a:rPr>
              <a:t>sinaptogenesi</a:t>
            </a:r>
            <a:r>
              <a:rPr lang="it-IT" sz="2000" kern="0" dirty="0">
                <a:latin typeface="Arial" panose="020B0604020202020204" pitchFamily="34" charset="0"/>
                <a:cs typeface="+mn-cs"/>
              </a:rPr>
              <a:t>, entrambe massime in questa prima epoca della vita.</a:t>
            </a:r>
          </a:p>
        </p:txBody>
      </p:sp>
      <p:pic>
        <p:nvPicPr>
          <p:cNvPr id="6" name="Picture 3"/>
          <p:cNvPicPr>
            <a:picLocks noChangeAspect="1" noChangeArrowheads="1"/>
          </p:cNvPicPr>
          <p:nvPr/>
        </p:nvPicPr>
        <p:blipFill>
          <a:blip r:embed="rId6" cstate="print"/>
          <a:srcRect t="-24466" b="-24466"/>
          <a:stretch>
            <a:fillRect/>
          </a:stretch>
        </p:blipFill>
        <p:spPr bwMode="auto">
          <a:xfrm>
            <a:off x="250825" y="5630863"/>
            <a:ext cx="2233613" cy="1227137"/>
          </a:xfrm>
          <a:prstGeom prst="rect">
            <a:avLst/>
          </a:prstGeom>
          <a:noFill/>
          <a:ln w="9525">
            <a:noFill/>
            <a:round/>
            <a:headEnd/>
            <a:tailEnd/>
          </a:ln>
        </p:spPr>
      </p:pic>
      <p:sp>
        <p:nvSpPr>
          <p:cNvPr id="8" name="Fumetto 2 7"/>
          <p:cNvSpPr/>
          <p:nvPr/>
        </p:nvSpPr>
        <p:spPr bwMode="auto">
          <a:xfrm>
            <a:off x="0" y="0"/>
            <a:ext cx="5148064" cy="6858000"/>
          </a:xfrm>
          <a:prstGeom prst="wedgeRoundRectCallout">
            <a:avLst>
              <a:gd name="adj1" fmla="val 65087"/>
              <a:gd name="adj2" fmla="val -726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r>
              <a:rPr lang="it-IT" sz="2800" dirty="0"/>
              <a:t>A ds è rappresentata la massima complessità del cervello umano. </a:t>
            </a:r>
          </a:p>
          <a:p>
            <a:r>
              <a:rPr lang="it-IT" sz="2800" dirty="0"/>
              <a:t>Molta parte dell’evoluzione del cervello è pre-programmata fin dal periodo prenatale.</a:t>
            </a:r>
          </a:p>
          <a:p>
            <a:r>
              <a:rPr lang="it-IT" sz="2800" dirty="0"/>
              <a:t> Anche dopo la nascita le cellule e le sinapsi cerebrali si producono e successivamente l’esperienza diventerà il principale motore della sopravvivenza delle cellule.</a:t>
            </a:r>
          </a:p>
        </p:txBody>
      </p:sp>
    </p:spTree>
    <p:extLst>
      <p:ext uri="{BB962C8B-B14F-4D97-AF65-F5344CB8AC3E}">
        <p14:creationId xmlns:p14="http://schemas.microsoft.com/office/powerpoint/2010/main" val="322437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052736" y="-436973"/>
            <a:ext cx="13674244" cy="6154492"/>
          </a:xfrm>
        </p:spPr>
      </p:pic>
    </p:spTree>
    <p:extLst>
      <p:ext uri="{BB962C8B-B14F-4D97-AF65-F5344CB8AC3E}">
        <p14:creationId xmlns:p14="http://schemas.microsoft.com/office/powerpoint/2010/main" val="3665131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980728" y="208082"/>
            <a:ext cx="13294410" cy="5952095"/>
          </a:xfrm>
        </p:spPr>
      </p:pic>
    </p:spTree>
    <p:extLst>
      <p:ext uri="{BB962C8B-B14F-4D97-AF65-F5344CB8AC3E}">
        <p14:creationId xmlns:p14="http://schemas.microsoft.com/office/powerpoint/2010/main" val="3818685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roprietario\Pictures\images.jpg"/>
          <p:cNvPicPr>
            <a:picLocks noChangeAspect="1" noChangeArrowheads="1"/>
          </p:cNvPicPr>
          <p:nvPr/>
        </p:nvPicPr>
        <p:blipFill>
          <a:blip r:embed="rId2" cstate="print"/>
          <a:srcRect/>
          <a:stretch>
            <a:fillRect/>
          </a:stretch>
        </p:blipFill>
        <p:spPr bwMode="auto">
          <a:xfrm>
            <a:off x="2987824" y="188640"/>
            <a:ext cx="2947764" cy="6362257"/>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SISTEMA DI RICOMPENSA</a:t>
            </a:r>
          </a:p>
        </p:txBody>
      </p:sp>
      <p:sp>
        <p:nvSpPr>
          <p:cNvPr id="3" name="Segnaposto contenuto 2"/>
          <p:cNvSpPr>
            <a:spLocks noGrp="1"/>
          </p:cNvSpPr>
          <p:nvPr>
            <p:ph sz="quarter" idx="1"/>
          </p:nvPr>
        </p:nvSpPr>
        <p:spPr>
          <a:xfrm>
            <a:off x="323528" y="1600200"/>
            <a:ext cx="4608512" cy="4873752"/>
          </a:xfrm>
        </p:spPr>
        <p:txBody>
          <a:bodyPr>
            <a:normAutofit/>
          </a:bodyPr>
          <a:lstStyle/>
          <a:p>
            <a:r>
              <a:rPr lang="it-IT" sz="2000" dirty="0"/>
              <a:t>premendo </a:t>
            </a:r>
            <a:r>
              <a:rPr lang="it-IT" sz="2000" u="sng" dirty="0"/>
              <a:t>una leva </a:t>
            </a:r>
            <a:r>
              <a:rPr lang="it-IT" sz="2000" dirty="0"/>
              <a:t>il ratto si autosomministra minuscole scariche elettriche che attivano una specifica area del cervello che </a:t>
            </a:r>
            <a:r>
              <a:rPr lang="it-IT" sz="2000" u="sng" dirty="0"/>
              <a:t>dà piacere</a:t>
            </a:r>
          </a:p>
          <a:p>
            <a:r>
              <a:rPr lang="it-IT" sz="2000" dirty="0"/>
              <a:t>si autosomministrano questi stimoli piacevoli </a:t>
            </a:r>
            <a:r>
              <a:rPr lang="it-IT" sz="2000" u="sng" dirty="0"/>
              <a:t>per migliaia di volte </a:t>
            </a:r>
            <a:r>
              <a:rPr lang="it-IT" sz="2000" dirty="0"/>
              <a:t>rinunciando ad ogni altra attività (cibo, sonno, gioco, sesso) fino a farsi morire di fame se non bloccati! </a:t>
            </a:r>
          </a:p>
          <a:p>
            <a:r>
              <a:rPr lang="it-IT" sz="2000" dirty="0"/>
              <a:t>Tutto il loro mondo si </a:t>
            </a:r>
            <a:r>
              <a:rPr lang="it-IT" sz="2000" dirty="0" err="1"/>
              <a:t>e’</a:t>
            </a:r>
            <a:r>
              <a:rPr lang="it-IT" sz="2000" dirty="0"/>
              <a:t> ridotto a premere una leva</a:t>
            </a:r>
          </a:p>
        </p:txBody>
      </p:sp>
      <p:pic>
        <p:nvPicPr>
          <p:cNvPr id="1026" name="Picture 2" descr="Presentazione standard di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870" y="3501008"/>
            <a:ext cx="3635896" cy="27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335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703A5B1F-CDFB-2A6E-AF53-540A72823C39}"/>
              </a:ext>
            </a:extLst>
          </p:cNvPr>
          <p:cNvPicPr>
            <a:picLocks noChangeAspect="1"/>
          </p:cNvPicPr>
          <p:nvPr/>
        </p:nvPicPr>
        <p:blipFill>
          <a:blip r:embed="rId2"/>
          <a:stretch>
            <a:fillRect/>
          </a:stretch>
        </p:blipFill>
        <p:spPr>
          <a:xfrm>
            <a:off x="1619672" y="0"/>
            <a:ext cx="4853905" cy="3212976"/>
          </a:xfrm>
          <a:prstGeom prst="rect">
            <a:avLst/>
          </a:prstGeom>
        </p:spPr>
      </p:pic>
      <p:sp>
        <p:nvSpPr>
          <p:cNvPr id="6" name="CasellaDiTesto 5">
            <a:extLst>
              <a:ext uri="{FF2B5EF4-FFF2-40B4-BE49-F238E27FC236}">
                <a16:creationId xmlns="" xmlns:a16="http://schemas.microsoft.com/office/drawing/2014/main" id="{65424D06-A1D7-BC97-1F8C-125699BE1FA1}"/>
              </a:ext>
            </a:extLst>
          </p:cNvPr>
          <p:cNvSpPr txBox="1"/>
          <p:nvPr/>
        </p:nvSpPr>
        <p:spPr>
          <a:xfrm>
            <a:off x="179512" y="3380125"/>
            <a:ext cx="8280920" cy="3477875"/>
          </a:xfrm>
          <a:prstGeom prst="rect">
            <a:avLst/>
          </a:prstGeom>
          <a:noFill/>
        </p:spPr>
        <p:txBody>
          <a:bodyPr wrap="square" rtlCol="0">
            <a:spAutoFit/>
          </a:bodyPr>
          <a:lstStyle/>
          <a:p>
            <a:r>
              <a:rPr lang="it-IT" sz="2000" dirty="0"/>
              <a:t>La dopamina è prodotta dall’amigdala, </a:t>
            </a:r>
          </a:p>
          <a:p>
            <a:r>
              <a:rPr lang="it-IT" sz="2000" dirty="0"/>
              <a:t>dalla </a:t>
            </a:r>
            <a:r>
              <a:rPr lang="it-IT" sz="2000" dirty="0" err="1"/>
              <a:t>ventral</a:t>
            </a:r>
            <a:r>
              <a:rPr lang="it-IT" sz="2000" dirty="0"/>
              <a:t> </a:t>
            </a:r>
            <a:r>
              <a:rPr lang="it-IT" sz="2000" dirty="0" err="1"/>
              <a:t>tegmental</a:t>
            </a:r>
            <a:r>
              <a:rPr lang="it-IT" sz="2000" dirty="0"/>
              <a:t> area </a:t>
            </a:r>
            <a:r>
              <a:rPr lang="it-IT" sz="2000" dirty="0" err="1"/>
              <a:t>ecc</a:t>
            </a:r>
            <a:endParaRPr lang="it-IT" sz="2000" dirty="0"/>
          </a:p>
          <a:p>
            <a:endParaRPr lang="it-IT" sz="2000" dirty="0"/>
          </a:p>
          <a:p>
            <a:r>
              <a:rPr lang="it-IT" sz="2000" u="sng" dirty="0"/>
              <a:t>Il sistema dopaminergico </a:t>
            </a:r>
            <a:r>
              <a:rPr lang="it-IT" sz="2000" dirty="0"/>
              <a:t>è molto affascinante, ma anche estremamente complesso. </a:t>
            </a:r>
          </a:p>
          <a:p>
            <a:r>
              <a:rPr lang="it-IT" sz="2000" u="sng" dirty="0"/>
              <a:t>Tutto ciò che ci dà piacere, </a:t>
            </a:r>
            <a:r>
              <a:rPr lang="it-IT" sz="2000" dirty="0"/>
              <a:t>come ad esempio il cibo, la musica, una passeggiata o un tramonto, è in grado di suscitare una sensazione di appagamento e di gratificazione</a:t>
            </a:r>
            <a:r>
              <a:rPr lang="it-IT" sz="2000" u="sng" dirty="0"/>
              <a:t>, aumentando i livelli di dopamina. </a:t>
            </a:r>
            <a:r>
              <a:rPr lang="it-IT" sz="2000" dirty="0"/>
              <a:t>Quando questa molecola viene rilasciata, crea una sensazione di piacere e ricompensa, che </a:t>
            </a:r>
            <a:r>
              <a:rPr lang="it-IT" sz="2000" u="sng" dirty="0"/>
              <a:t>favorisce la ripetizione </a:t>
            </a:r>
            <a:r>
              <a:rPr lang="it-IT" sz="2000" dirty="0"/>
              <a:t>di specifici comportamenti</a:t>
            </a:r>
          </a:p>
        </p:txBody>
      </p:sp>
    </p:spTree>
    <p:extLst>
      <p:ext uri="{BB962C8B-B14F-4D97-AF65-F5344CB8AC3E}">
        <p14:creationId xmlns:p14="http://schemas.microsoft.com/office/powerpoint/2010/main" val="20940629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zione standard di PowerPoint">
            <a:extLst>
              <a:ext uri="{FF2B5EF4-FFF2-40B4-BE49-F238E27FC236}">
                <a16:creationId xmlns="" xmlns:a16="http://schemas.microsoft.com/office/drawing/2014/main" id="{77BD4FCC-3EA7-BDAB-E4BF-AAE325B7C289}"/>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3039145"/>
            <a:ext cx="9112578" cy="381885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4ED52840-AEAE-0BF6-87DF-5F82E5D9E086}"/>
              </a:ext>
            </a:extLst>
          </p:cNvPr>
          <p:cNvSpPr txBox="1"/>
          <p:nvPr/>
        </p:nvSpPr>
        <p:spPr>
          <a:xfrm>
            <a:off x="210088" y="0"/>
            <a:ext cx="8610384" cy="3046988"/>
          </a:xfrm>
          <a:prstGeom prst="rect">
            <a:avLst/>
          </a:prstGeom>
          <a:noFill/>
        </p:spPr>
        <p:txBody>
          <a:bodyPr wrap="square">
            <a:spAutoFit/>
          </a:bodyPr>
          <a:lstStyle/>
          <a:p>
            <a:r>
              <a:rPr lang="it-IT" dirty="0"/>
              <a:t> </a:t>
            </a:r>
            <a:r>
              <a:rPr lang="it-IT" sz="2000" b="1" u="sng" dirty="0"/>
              <a:t>In adolescenza </a:t>
            </a:r>
            <a:r>
              <a:rPr lang="it-IT" sz="2000" u="sng" dirty="0"/>
              <a:t>si rilasciano </a:t>
            </a:r>
            <a:r>
              <a:rPr lang="it-IT" sz="2400" u="sng" dirty="0"/>
              <a:t>maggiori quantità di dopamina </a:t>
            </a:r>
            <a:endParaRPr lang="it-IT" sz="2000" u="sng" dirty="0"/>
          </a:p>
          <a:p>
            <a:r>
              <a:rPr lang="it-IT" sz="2000" dirty="0"/>
              <a:t>Nelle dipendenze la dopamina non svolge il proprio ruolo in modo efficace. Se in condizioni di normalità infatti la dopamina cresce prima e nel corso di un’attività gratificante, </a:t>
            </a:r>
            <a:r>
              <a:rPr lang="it-IT" sz="2000" u="sng" dirty="0"/>
              <a:t>negli individui </a:t>
            </a:r>
            <a:r>
              <a:rPr lang="it-IT" sz="2000" b="1" u="sng" dirty="0"/>
              <a:t>dipendenti questo neurotrasmettitore si inceppa </a:t>
            </a:r>
            <a:r>
              <a:rPr lang="it-IT" sz="2000" u="sng" dirty="0"/>
              <a:t>e il desiderio di ripetere il comportamento piacevole prende il sopravvento</a:t>
            </a:r>
            <a:r>
              <a:rPr lang="it-IT" sz="2000" dirty="0"/>
              <a:t>, spingendo la persona a ricercare continuamente la fonte di gratificazione, </a:t>
            </a:r>
            <a:r>
              <a:rPr lang="it-IT" sz="2000" b="1" dirty="0"/>
              <a:t>senza alcun sistema di controllo</a:t>
            </a:r>
            <a:r>
              <a:rPr lang="it-IT" sz="2000" dirty="0"/>
              <a:t>.</a:t>
            </a:r>
          </a:p>
          <a:p>
            <a:r>
              <a:rPr lang="en-US" sz="1400" i="1" dirty="0"/>
              <a:t>On the learning of addictive behavior: Sensation-seeking propensity predicts dopamine turnover in dorsal striatum Albert </a:t>
            </a:r>
            <a:r>
              <a:rPr lang="en-US" sz="1400" i="1" dirty="0" err="1"/>
              <a:t>Gjedde</a:t>
            </a:r>
            <a:r>
              <a:rPr lang="en-US" sz="1400" i="1" dirty="0"/>
              <a:t> et al </a:t>
            </a:r>
            <a:r>
              <a:rPr lang="en-US" sz="1400" b="1" i="1" dirty="0"/>
              <a:t>Brain Imaging and Behavior (2022)</a:t>
            </a:r>
            <a:endParaRPr lang="it-IT" sz="1400" b="1" i="1" dirty="0"/>
          </a:p>
        </p:txBody>
      </p:sp>
    </p:spTree>
    <p:extLst>
      <p:ext uri="{BB962C8B-B14F-4D97-AF65-F5344CB8AC3E}">
        <p14:creationId xmlns:p14="http://schemas.microsoft.com/office/powerpoint/2010/main" val="33883505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436096" y="368701"/>
            <a:ext cx="2328874" cy="2462997"/>
          </a:xfrm>
          <a:prstGeom prst="rect">
            <a:avLst/>
          </a:prstGeom>
        </p:spPr>
      </p:pic>
      <p:pic>
        <p:nvPicPr>
          <p:cNvPr id="5" name="Immagine 4"/>
          <p:cNvPicPr>
            <a:picLocks noChangeAspect="1"/>
          </p:cNvPicPr>
          <p:nvPr/>
        </p:nvPicPr>
        <p:blipFill>
          <a:blip r:embed="rId3"/>
          <a:stretch>
            <a:fillRect/>
          </a:stretch>
        </p:blipFill>
        <p:spPr>
          <a:xfrm>
            <a:off x="611560" y="303160"/>
            <a:ext cx="3888432" cy="2594078"/>
          </a:xfrm>
          <a:prstGeom prst="rect">
            <a:avLst/>
          </a:prstGeom>
        </p:spPr>
      </p:pic>
      <p:sp>
        <p:nvSpPr>
          <p:cNvPr id="2" name="CasellaDiTesto 1">
            <a:extLst>
              <a:ext uri="{FF2B5EF4-FFF2-40B4-BE49-F238E27FC236}">
                <a16:creationId xmlns="" xmlns:a16="http://schemas.microsoft.com/office/drawing/2014/main" id="{FF988BEE-61FF-4FA8-932D-71BE789F4B88}"/>
              </a:ext>
            </a:extLst>
          </p:cNvPr>
          <p:cNvSpPr txBox="1"/>
          <p:nvPr/>
        </p:nvSpPr>
        <p:spPr>
          <a:xfrm>
            <a:off x="179512" y="2996952"/>
            <a:ext cx="8496944" cy="3785652"/>
          </a:xfrm>
          <a:prstGeom prst="rect">
            <a:avLst/>
          </a:prstGeom>
          <a:noFill/>
        </p:spPr>
        <p:txBody>
          <a:bodyPr wrap="square" rtlCol="0">
            <a:spAutoFit/>
          </a:bodyPr>
          <a:lstStyle/>
          <a:p>
            <a:r>
              <a:rPr lang="it-IT" sz="2000" dirty="0"/>
              <a:t>Ogni volta che il tuo telefono suona, e lo controlli per vedere un testo, un mi piace o un messaggio, il tuo cervello ti premia con una </a:t>
            </a:r>
            <a:r>
              <a:rPr lang="it-IT" sz="2000" u="sng" dirty="0"/>
              <a:t>dose di dopamina</a:t>
            </a:r>
            <a:r>
              <a:rPr lang="it-IT" sz="2000" dirty="0"/>
              <a:t>.</a:t>
            </a:r>
          </a:p>
          <a:p>
            <a:endParaRPr lang="it-IT" sz="2000" dirty="0"/>
          </a:p>
          <a:p>
            <a:r>
              <a:rPr lang="it-IT" sz="2000" dirty="0"/>
              <a:t>Col passare del tempo, la dopamina viene rilasciata prima e più tardi fino a quando </a:t>
            </a:r>
            <a:r>
              <a:rPr lang="it-IT" sz="2000" u="sng" dirty="0"/>
              <a:t>ogni telefonata provoca un'impennata della dopamina</a:t>
            </a:r>
            <a:r>
              <a:rPr lang="it-IT" sz="2000" dirty="0"/>
              <a:t>. </a:t>
            </a:r>
          </a:p>
          <a:p>
            <a:r>
              <a:rPr lang="it-IT" sz="2000" dirty="0"/>
              <a:t>La dopamina che precede l'azione motiva l'utente creando la necessità e l’urgenza di agire.</a:t>
            </a:r>
          </a:p>
          <a:p>
            <a:r>
              <a:rPr lang="it-IT" sz="2000" dirty="0"/>
              <a:t> Si determina così </a:t>
            </a:r>
            <a:r>
              <a:rPr lang="it-IT" sz="2000" u="sng" dirty="0"/>
              <a:t>la necessità di controllare e utilizzare il telefono sempre di più per ottenere la stessa risposta cerebrale</a:t>
            </a:r>
            <a:r>
              <a:rPr lang="it-IT" sz="2000" dirty="0"/>
              <a:t>. Questo comportamento di ricerca della ricompensa </a:t>
            </a:r>
            <a:r>
              <a:rPr lang="it-IT" sz="2000" u="sng" dirty="0"/>
              <a:t>fa perdere interesse in altre attività…</a:t>
            </a:r>
          </a:p>
        </p:txBody>
      </p:sp>
    </p:spTree>
    <p:extLst>
      <p:ext uri="{BB962C8B-B14F-4D97-AF65-F5344CB8AC3E}">
        <p14:creationId xmlns:p14="http://schemas.microsoft.com/office/powerpoint/2010/main" val="1044406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423045"/>
            <a:ext cx="8280920" cy="5579185"/>
          </a:xfrm>
        </p:spPr>
        <p:txBody>
          <a:bodyPr>
            <a:normAutofit/>
          </a:bodyPr>
          <a:lstStyle/>
          <a:p>
            <a:pPr marL="0" indent="0">
              <a:buNone/>
            </a:pPr>
            <a:r>
              <a:rPr lang="it-IT" sz="1800" dirty="0"/>
              <a:t>IN PALIO LE ENORMI RISORSE DELLA PUBBLICITA</a:t>
            </a:r>
          </a:p>
          <a:p>
            <a:r>
              <a:rPr lang="it-IT" dirty="0"/>
              <a:t>“i </a:t>
            </a:r>
            <a:r>
              <a:rPr lang="it-IT" dirty="0" err="1"/>
              <a:t>like</a:t>
            </a:r>
            <a:r>
              <a:rPr lang="it-IT" dirty="0"/>
              <a:t>, i </a:t>
            </a:r>
            <a:r>
              <a:rPr lang="it-IT" dirty="0" err="1"/>
              <a:t>retweet,i</a:t>
            </a:r>
            <a:r>
              <a:rPr lang="it-IT" dirty="0"/>
              <a:t> commenti, le condivisioni ci inducono a produrre e a condividere contenuti sempre nuovi allo scopo di ottenere apprezzamenti: ciò crea dipendenza. </a:t>
            </a:r>
            <a:r>
              <a:rPr lang="it-IT" b="1" dirty="0"/>
              <a:t>La gratificazione che qualcuno è  d’accordo con noi</a:t>
            </a:r>
            <a:r>
              <a:rPr lang="it-IT" dirty="0"/>
              <a:t>, approva ciò che facciamo, ci dà un rinforzo positivo, induce la produzione </a:t>
            </a:r>
            <a:r>
              <a:rPr lang="it-IT" b="1" dirty="0"/>
              <a:t>di dopamina </a:t>
            </a:r>
            <a:r>
              <a:rPr lang="it-IT" dirty="0"/>
              <a:t>e quindi il desiderio di </a:t>
            </a:r>
            <a:r>
              <a:rPr lang="it-IT" b="1" dirty="0"/>
              <a:t>ripetere sempre più spesso </a:t>
            </a:r>
            <a:r>
              <a:rPr lang="it-IT" dirty="0"/>
              <a:t>quella esperienza, ma non c’è garanzia che in futuro otterremo gratificazioni simili (su </a:t>
            </a:r>
            <a:r>
              <a:rPr lang="it-IT" dirty="0" err="1"/>
              <a:t>instagram</a:t>
            </a:r>
            <a:r>
              <a:rPr lang="it-IT" dirty="0"/>
              <a:t> una foto può ottenere tanti </a:t>
            </a:r>
            <a:r>
              <a:rPr lang="it-IT" dirty="0" err="1"/>
              <a:t>like</a:t>
            </a:r>
            <a:r>
              <a:rPr lang="it-IT" dirty="0"/>
              <a:t> e la successiva nessuno!)</a:t>
            </a:r>
            <a:br>
              <a:rPr lang="it-IT" dirty="0"/>
            </a:br>
            <a:r>
              <a:rPr lang="it-IT" dirty="0"/>
              <a:t>Questa </a:t>
            </a:r>
            <a:r>
              <a:rPr lang="it-IT" b="1" dirty="0"/>
              <a:t>incertezza aumenta la dipendenza </a:t>
            </a:r>
            <a:r>
              <a:rPr lang="it-IT" dirty="0"/>
              <a:t>spingendoci a riprovare nella speranza di un feedback positivo</a:t>
            </a:r>
          </a:p>
          <a:p>
            <a:endParaRPr lang="it-IT" dirty="0"/>
          </a:p>
        </p:txBody>
      </p:sp>
      <p:pic>
        <p:nvPicPr>
          <p:cNvPr id="33794" name="Picture 2" descr="Risultati immagini per adam alter irresistible"/>
          <p:cNvPicPr>
            <a:picLocks noChangeAspect="1" noChangeArrowheads="1"/>
          </p:cNvPicPr>
          <p:nvPr/>
        </p:nvPicPr>
        <p:blipFill>
          <a:blip r:embed="rId2" cstate="print"/>
          <a:srcRect/>
          <a:stretch>
            <a:fillRect/>
          </a:stretch>
        </p:blipFill>
        <p:spPr bwMode="auto">
          <a:xfrm>
            <a:off x="6935017" y="-315416"/>
            <a:ext cx="1875308" cy="2625431"/>
          </a:xfrm>
          <a:prstGeom prst="rect">
            <a:avLst/>
          </a:prstGeom>
          <a:noFill/>
        </p:spPr>
      </p:pic>
      <p:sp>
        <p:nvSpPr>
          <p:cNvPr id="2" name="Rettangolo 1"/>
          <p:cNvSpPr/>
          <p:nvPr/>
        </p:nvSpPr>
        <p:spPr>
          <a:xfrm>
            <a:off x="539552" y="222716"/>
            <a:ext cx="6264696" cy="1200329"/>
          </a:xfrm>
          <a:prstGeom prst="rect">
            <a:avLst/>
          </a:prstGeom>
        </p:spPr>
        <p:txBody>
          <a:bodyPr wrap="square">
            <a:spAutoFit/>
          </a:bodyPr>
          <a:lstStyle/>
          <a:p>
            <a:r>
              <a:rPr lang="it-IT" dirty="0"/>
              <a:t>LA NOSTRA ATTENZIONE E’ PREZIOSISSIMA E TUTTI I PROTAGONISTI DEL WEB SI COMBATTONO PER AVERLA (TECNOLOGIE DELLA DIPENDENZA , Adam Alter, Irresistibile, 2017)</a:t>
            </a:r>
          </a:p>
        </p:txBody>
      </p:sp>
    </p:spTree>
    <p:extLst>
      <p:ext uri="{BB962C8B-B14F-4D97-AF65-F5344CB8AC3E}">
        <p14:creationId xmlns:p14="http://schemas.microsoft.com/office/powerpoint/2010/main" val="179857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40" y="2883695"/>
            <a:ext cx="3267075" cy="311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648" y="3613548"/>
            <a:ext cx="3587353" cy="238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671187" y="404664"/>
            <a:ext cx="7484922" cy="2123658"/>
          </a:xfrm>
          <a:prstGeom prst="rect">
            <a:avLst/>
          </a:prstGeom>
          <a:noFill/>
        </p:spPr>
        <p:txBody>
          <a:bodyPr wrap="square" rtlCol="0">
            <a:spAutoFit/>
          </a:bodyPr>
          <a:lstStyle/>
          <a:p>
            <a:r>
              <a:rPr lang="it-IT" sz="3300" b="1" dirty="0"/>
              <a:t>SEGUI QUESTI 5 PASSI</a:t>
            </a:r>
          </a:p>
          <a:p>
            <a:r>
              <a:rPr lang="it-IT" sz="3300" b="1" dirty="0"/>
              <a:t>PER PRATICARE IL “SERVE E RETURN “ </a:t>
            </a:r>
          </a:p>
          <a:p>
            <a:r>
              <a:rPr lang="it-IT" sz="3300" b="1" dirty="0"/>
              <a:t>CON TUO FIGLIO </a:t>
            </a:r>
          </a:p>
        </p:txBody>
      </p:sp>
    </p:spTree>
    <p:extLst>
      <p:ext uri="{BB962C8B-B14F-4D97-AF65-F5344CB8AC3E}">
        <p14:creationId xmlns:p14="http://schemas.microsoft.com/office/powerpoint/2010/main" val="3419337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857250"/>
            <a:ext cx="3259931" cy="2169319"/>
          </a:xfrm>
        </p:spPr>
      </p:pic>
      <p:sp>
        <p:nvSpPr>
          <p:cNvPr id="2" name="Rettangolo 1"/>
          <p:cNvSpPr/>
          <p:nvPr/>
        </p:nvSpPr>
        <p:spPr>
          <a:xfrm>
            <a:off x="3650004" y="857251"/>
            <a:ext cx="5217101" cy="4455066"/>
          </a:xfrm>
          <a:prstGeom prst="rect">
            <a:avLst/>
          </a:prstGeom>
        </p:spPr>
        <p:txBody>
          <a:bodyPr wrap="square">
            <a:spAutoFit/>
          </a:bodyPr>
          <a:lstStyle/>
          <a:p>
            <a:pPr marL="1429" algn="ctr">
              <a:defRPr/>
            </a:pPr>
            <a:r>
              <a:rPr lang="it-IT" sz="4050" b="1" spc="-4" dirty="0">
                <a:solidFill>
                  <a:srgbClr val="FF0000"/>
                </a:solidFill>
                <a:latin typeface="Calibri"/>
                <a:cs typeface="Calibri"/>
              </a:rPr>
              <a:t>1.Oss</a:t>
            </a:r>
            <a:r>
              <a:rPr lang="it-IT" sz="4050" b="1" spc="4" dirty="0">
                <a:solidFill>
                  <a:srgbClr val="FF0000"/>
                </a:solidFill>
                <a:latin typeface="Calibri"/>
                <a:cs typeface="Calibri"/>
              </a:rPr>
              <a:t>e</a:t>
            </a:r>
            <a:r>
              <a:rPr lang="it-IT" sz="4050" b="1" spc="26" dirty="0">
                <a:solidFill>
                  <a:srgbClr val="FF0000"/>
                </a:solidFill>
                <a:latin typeface="Calibri"/>
                <a:cs typeface="Calibri"/>
              </a:rPr>
              <a:t>r</a:t>
            </a:r>
            <a:r>
              <a:rPr lang="it-IT" sz="4050" b="1" spc="-38" dirty="0">
                <a:solidFill>
                  <a:srgbClr val="FF0000"/>
                </a:solidFill>
                <a:latin typeface="Calibri"/>
                <a:cs typeface="Calibri"/>
              </a:rPr>
              <a:t>v</a:t>
            </a:r>
            <a:r>
              <a:rPr lang="it-IT" sz="4050" b="1" spc="-15" dirty="0">
                <a:solidFill>
                  <a:srgbClr val="FF0000"/>
                </a:solidFill>
                <a:latin typeface="Calibri"/>
                <a:cs typeface="Calibri"/>
              </a:rPr>
              <a:t>a, accorgiti del «serve»</a:t>
            </a:r>
            <a:r>
              <a:rPr lang="it-IT" sz="4050" b="1" spc="-86" dirty="0">
                <a:solidFill>
                  <a:srgbClr val="FF0000"/>
                </a:solidFill>
                <a:latin typeface="Times New Roman"/>
                <a:cs typeface="Times New Roman"/>
              </a:rPr>
              <a:t> </a:t>
            </a:r>
            <a:r>
              <a:rPr lang="it-IT" sz="4050" b="1" dirty="0">
                <a:solidFill>
                  <a:srgbClr val="FF0000"/>
                </a:solidFill>
                <a:latin typeface="Calibri"/>
                <a:cs typeface="Calibri"/>
              </a:rPr>
              <a:t>e</a:t>
            </a:r>
            <a:r>
              <a:rPr lang="it-IT" sz="4050" b="1" spc="-68" dirty="0">
                <a:solidFill>
                  <a:srgbClr val="FF0000"/>
                </a:solidFill>
                <a:latin typeface="Times New Roman"/>
                <a:cs typeface="Times New Roman"/>
              </a:rPr>
              <a:t> </a:t>
            </a:r>
            <a:r>
              <a:rPr lang="it-IT" sz="4050" b="1" spc="-19" dirty="0">
                <a:solidFill>
                  <a:srgbClr val="FF0000"/>
                </a:solidFill>
                <a:latin typeface="Calibri"/>
                <a:cs typeface="Calibri"/>
              </a:rPr>
              <a:t>co</a:t>
            </a:r>
            <a:r>
              <a:rPr lang="it-IT" sz="4050" b="1" spc="-23" dirty="0">
                <a:solidFill>
                  <a:srgbClr val="FF0000"/>
                </a:solidFill>
                <a:latin typeface="Calibri"/>
                <a:cs typeface="Calibri"/>
              </a:rPr>
              <a:t>n</a:t>
            </a:r>
            <a:r>
              <a:rPr lang="it-IT" sz="4050" b="1" spc="-11" dirty="0">
                <a:solidFill>
                  <a:srgbClr val="FF0000"/>
                </a:solidFill>
                <a:latin typeface="Calibri"/>
                <a:cs typeface="Calibri"/>
              </a:rPr>
              <a:t>dividi</a:t>
            </a:r>
            <a:endParaRPr lang="it-IT" sz="4050" b="1" dirty="0">
              <a:solidFill>
                <a:srgbClr val="FF0000"/>
              </a:solidFill>
              <a:latin typeface="Calibri"/>
              <a:cs typeface="Calibri"/>
            </a:endParaRPr>
          </a:p>
          <a:p>
            <a:pPr marL="1429" algn="ctr">
              <a:defRPr/>
            </a:pPr>
            <a:r>
              <a:rPr lang="it-IT" sz="4050" b="1" spc="-4" dirty="0">
                <a:solidFill>
                  <a:srgbClr val="FF0000"/>
                </a:solidFill>
                <a:latin typeface="Calibri"/>
                <a:cs typeface="Calibri"/>
              </a:rPr>
              <a:t>i</a:t>
            </a:r>
            <a:r>
              <a:rPr lang="it-IT" sz="4050" b="1" spc="-8" dirty="0">
                <a:solidFill>
                  <a:srgbClr val="FF0000"/>
                </a:solidFill>
                <a:latin typeface="Calibri"/>
                <a:cs typeface="Calibri"/>
              </a:rPr>
              <a:t>l</a:t>
            </a:r>
            <a:r>
              <a:rPr lang="it-IT" sz="4050" b="1" spc="-64" dirty="0">
                <a:solidFill>
                  <a:srgbClr val="FF0000"/>
                </a:solidFill>
                <a:latin typeface="Times New Roman"/>
                <a:cs typeface="Times New Roman"/>
              </a:rPr>
              <a:t> </a:t>
            </a:r>
            <a:r>
              <a:rPr lang="it-IT" sz="4050" b="1" spc="-4" dirty="0">
                <a:solidFill>
                  <a:srgbClr val="FF0000"/>
                </a:solidFill>
                <a:latin typeface="Calibri"/>
                <a:cs typeface="Calibri"/>
              </a:rPr>
              <a:t>ce</a:t>
            </a:r>
            <a:r>
              <a:rPr lang="it-IT" sz="4050" b="1" spc="-23" dirty="0">
                <a:solidFill>
                  <a:srgbClr val="FF0000"/>
                </a:solidFill>
                <a:latin typeface="Calibri"/>
                <a:cs typeface="Calibri"/>
              </a:rPr>
              <a:t>n</a:t>
            </a:r>
            <a:r>
              <a:rPr lang="it-IT" sz="4050" b="1" dirty="0">
                <a:solidFill>
                  <a:srgbClr val="FF0000"/>
                </a:solidFill>
                <a:latin typeface="Calibri"/>
                <a:cs typeface="Calibri"/>
              </a:rPr>
              <a:t>t</a:t>
            </a:r>
            <a:r>
              <a:rPr lang="it-IT" sz="4050" b="1" spc="-34" dirty="0">
                <a:solidFill>
                  <a:srgbClr val="FF0000"/>
                </a:solidFill>
                <a:latin typeface="Calibri"/>
                <a:cs typeface="Calibri"/>
              </a:rPr>
              <a:t>r</a:t>
            </a:r>
            <a:r>
              <a:rPr lang="it-IT" sz="4050" b="1" spc="-15" dirty="0">
                <a:solidFill>
                  <a:srgbClr val="FF0000"/>
                </a:solidFill>
                <a:latin typeface="Calibri"/>
                <a:cs typeface="Calibri"/>
              </a:rPr>
              <a:t>o</a:t>
            </a:r>
            <a:r>
              <a:rPr lang="it-IT" sz="4050" b="1" spc="-64" dirty="0">
                <a:solidFill>
                  <a:srgbClr val="FF0000"/>
                </a:solidFill>
                <a:latin typeface="Times New Roman"/>
                <a:cs typeface="Times New Roman"/>
              </a:rPr>
              <a:t> </a:t>
            </a:r>
            <a:r>
              <a:rPr lang="it-IT" sz="4050" b="1" spc="-11" dirty="0">
                <a:solidFill>
                  <a:srgbClr val="FF0000"/>
                </a:solidFill>
                <a:latin typeface="Calibri"/>
                <a:cs typeface="Calibri"/>
              </a:rPr>
              <a:t>d'</a:t>
            </a:r>
            <a:r>
              <a:rPr lang="it-IT" sz="4050" b="1" spc="-49" dirty="0">
                <a:solidFill>
                  <a:srgbClr val="FF0000"/>
                </a:solidFill>
                <a:latin typeface="Calibri"/>
                <a:cs typeface="Calibri"/>
              </a:rPr>
              <a:t>a</a:t>
            </a:r>
            <a:r>
              <a:rPr lang="it-IT" sz="4050" b="1" spc="-38" dirty="0">
                <a:solidFill>
                  <a:srgbClr val="FF0000"/>
                </a:solidFill>
                <a:latin typeface="Calibri"/>
                <a:cs typeface="Calibri"/>
              </a:rPr>
              <a:t>t</a:t>
            </a:r>
            <a:r>
              <a:rPr lang="it-IT" sz="4050" b="1" spc="-49" dirty="0">
                <a:solidFill>
                  <a:srgbClr val="FF0000"/>
                </a:solidFill>
                <a:latin typeface="Calibri"/>
                <a:cs typeface="Calibri"/>
              </a:rPr>
              <a:t>t</a:t>
            </a:r>
            <a:r>
              <a:rPr lang="it-IT" sz="4050" b="1" spc="-19" dirty="0">
                <a:solidFill>
                  <a:srgbClr val="FF0000"/>
                </a:solidFill>
                <a:latin typeface="Calibri"/>
                <a:cs typeface="Calibri"/>
              </a:rPr>
              <a:t>enzion</a:t>
            </a:r>
            <a:r>
              <a:rPr lang="it-IT" sz="4050" b="1" spc="-15" dirty="0">
                <a:solidFill>
                  <a:srgbClr val="FF0000"/>
                </a:solidFill>
                <a:latin typeface="Calibri"/>
                <a:cs typeface="Calibri"/>
              </a:rPr>
              <a:t>e</a:t>
            </a:r>
            <a:r>
              <a:rPr lang="it-IT" sz="4050" b="1" spc="-34" dirty="0">
                <a:solidFill>
                  <a:srgbClr val="FF0000"/>
                </a:solidFill>
                <a:latin typeface="Times New Roman"/>
                <a:cs typeface="Times New Roman"/>
              </a:rPr>
              <a:t> </a:t>
            </a:r>
            <a:r>
              <a:rPr lang="it-IT" sz="4050" b="1" spc="-15" dirty="0">
                <a:solidFill>
                  <a:srgbClr val="FF0000"/>
                </a:solidFill>
                <a:latin typeface="Calibri"/>
                <a:cs typeface="Calibri"/>
              </a:rPr>
              <a:t>del</a:t>
            </a:r>
            <a:r>
              <a:rPr lang="it-IT" sz="4050" b="1" spc="-64" dirty="0">
                <a:solidFill>
                  <a:srgbClr val="FF0000"/>
                </a:solidFill>
                <a:latin typeface="Times New Roman"/>
                <a:cs typeface="Times New Roman"/>
              </a:rPr>
              <a:t> </a:t>
            </a:r>
            <a:r>
              <a:rPr lang="it-IT" sz="4050" b="1" spc="-15" dirty="0">
                <a:solidFill>
                  <a:srgbClr val="FF0000"/>
                </a:solidFill>
                <a:latin typeface="Calibri"/>
                <a:cs typeface="Calibri"/>
              </a:rPr>
              <a:t>tuo</a:t>
            </a:r>
            <a:r>
              <a:rPr lang="it-IT" sz="4050" b="1" spc="-68" dirty="0">
                <a:solidFill>
                  <a:srgbClr val="FF0000"/>
                </a:solidFill>
                <a:latin typeface="Times New Roman"/>
                <a:cs typeface="Times New Roman"/>
              </a:rPr>
              <a:t> </a:t>
            </a:r>
            <a:r>
              <a:rPr lang="it-IT" sz="4050" b="1" spc="-15" dirty="0">
                <a:solidFill>
                  <a:srgbClr val="FF0000"/>
                </a:solidFill>
                <a:latin typeface="Calibri"/>
                <a:cs typeface="Calibri"/>
              </a:rPr>
              <a:t>bambino</a:t>
            </a:r>
          </a:p>
          <a:p>
            <a:pPr marL="1429" algn="ctr">
              <a:defRPr/>
            </a:pPr>
            <a:r>
              <a:rPr lang="it-IT" sz="4050" b="1" spc="-15" dirty="0">
                <a:solidFill>
                  <a:srgbClr val="FF0000"/>
                </a:solidFill>
                <a:latin typeface="Calibri"/>
                <a:cs typeface="Calibri"/>
              </a:rPr>
              <a:t>2. rispondi al «serve» sostenendo e incoraggiando</a:t>
            </a:r>
            <a:endParaRPr lang="fr-FR" sz="4050" b="1" dirty="0">
              <a:solidFill>
                <a:srgbClr val="FF0000"/>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425" y="3503860"/>
            <a:ext cx="3482579" cy="2318147"/>
          </a:xfrm>
          <a:prstGeom prst="rect">
            <a:avLst/>
          </a:prstGeom>
        </p:spPr>
      </p:pic>
    </p:spTree>
    <p:extLst>
      <p:ext uri="{BB962C8B-B14F-4D97-AF65-F5344CB8AC3E}">
        <p14:creationId xmlns:p14="http://schemas.microsoft.com/office/powerpoint/2010/main" val="3346162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23528" y="836712"/>
            <a:ext cx="8361685" cy="5287863"/>
          </a:xfrm>
        </p:spPr>
        <p:txBody>
          <a:bodyPr>
            <a:normAutofit/>
          </a:bodyPr>
          <a:lstStyle/>
          <a:p>
            <a:pPr>
              <a:lnSpc>
                <a:spcPct val="73000"/>
              </a:lnSpc>
            </a:pPr>
            <a:r>
              <a:rPr lang="en-US" sz="3200" dirty="0">
                <a:latin typeface="Century Schoolbook" pitchFamily="18" charset="0"/>
              </a:rPr>
              <a:t>Il </a:t>
            </a:r>
            <a:r>
              <a:rPr lang="en-US" sz="3200" dirty="0" err="1">
                <a:latin typeface="Century Schoolbook" pitchFamily="18" charset="0"/>
              </a:rPr>
              <a:t>cervello</a:t>
            </a:r>
            <a:r>
              <a:rPr lang="en-US" sz="3200" dirty="0">
                <a:latin typeface="Century Schoolbook" pitchFamily="18" charset="0"/>
              </a:rPr>
              <a:t> si </a:t>
            </a:r>
            <a:r>
              <a:rPr lang="en-US" sz="3200" dirty="0" err="1">
                <a:latin typeface="Century Schoolbook" pitchFamily="18" charset="0"/>
              </a:rPr>
              <a:t>sviluppa</a:t>
            </a:r>
            <a:r>
              <a:rPr lang="en-US" sz="3200" dirty="0">
                <a:latin typeface="Century Schoolbook" pitchFamily="18" charset="0"/>
              </a:rPr>
              <a:t> </a:t>
            </a:r>
            <a:r>
              <a:rPr lang="en-US" sz="3200" dirty="0" err="1">
                <a:latin typeface="Century Schoolbook" pitchFamily="18" charset="0"/>
              </a:rPr>
              <a:t>rapidamente</a:t>
            </a:r>
            <a:r>
              <a:rPr lang="en-US" sz="3200" dirty="0">
                <a:latin typeface="Century Schoolbook" pitchFamily="18" charset="0"/>
              </a:rPr>
              <a:t> </a:t>
            </a:r>
            <a:r>
              <a:rPr lang="en-US" sz="3200" dirty="0" err="1">
                <a:latin typeface="Century Schoolbook" pitchFamily="18" charset="0"/>
              </a:rPr>
              <a:t>nei</a:t>
            </a:r>
            <a:r>
              <a:rPr lang="en-US" sz="3200" dirty="0">
                <a:latin typeface="Century Schoolbook" pitchFamily="18" charset="0"/>
              </a:rPr>
              <a:t> </a:t>
            </a:r>
            <a:r>
              <a:rPr lang="en-US" sz="3200" dirty="0" err="1">
                <a:latin typeface="Century Schoolbook" pitchFamily="18" charset="0"/>
              </a:rPr>
              <a:t>primi</a:t>
            </a:r>
            <a:r>
              <a:rPr lang="en-US" sz="3200" dirty="0">
                <a:latin typeface="Century Schoolbook" pitchFamily="18" charset="0"/>
              </a:rPr>
              <a:t> due-</a:t>
            </a:r>
            <a:r>
              <a:rPr lang="en-US" sz="3200" dirty="0" err="1">
                <a:latin typeface="Century Schoolbook" pitchFamily="18" charset="0"/>
              </a:rPr>
              <a:t>tre</a:t>
            </a:r>
            <a:r>
              <a:rPr lang="en-US" sz="3200" dirty="0">
                <a:latin typeface="Century Schoolbook" pitchFamily="18" charset="0"/>
              </a:rPr>
              <a:t> </a:t>
            </a:r>
            <a:r>
              <a:rPr lang="en-US" sz="3200" dirty="0" err="1">
                <a:latin typeface="Century Schoolbook" pitchFamily="18" charset="0"/>
              </a:rPr>
              <a:t>anni</a:t>
            </a:r>
            <a:r>
              <a:rPr lang="en-US" sz="3200" dirty="0">
                <a:latin typeface="Century Schoolbook" pitchFamily="18" charset="0"/>
              </a:rPr>
              <a:t>, </a:t>
            </a:r>
            <a:r>
              <a:rPr lang="en-US" sz="3200" dirty="0" err="1">
                <a:latin typeface="Century Schoolbook" pitchFamily="18" charset="0"/>
              </a:rPr>
              <a:t>presentando</a:t>
            </a:r>
            <a:r>
              <a:rPr lang="en-US" sz="3200" dirty="0">
                <a:latin typeface="Century Schoolbook" pitchFamily="18" charset="0"/>
              </a:rPr>
              <a:t> </a:t>
            </a:r>
            <a:r>
              <a:rPr lang="en-US" sz="3200" dirty="0" err="1">
                <a:latin typeface="Century Schoolbook" pitchFamily="18" charset="0"/>
              </a:rPr>
              <a:t>quindi</a:t>
            </a:r>
            <a:r>
              <a:rPr lang="en-US" sz="3200" dirty="0">
                <a:latin typeface="Century Schoolbook" pitchFamily="18" charset="0"/>
              </a:rPr>
              <a:t> </a:t>
            </a:r>
            <a:r>
              <a:rPr lang="en-US" sz="3200" dirty="0" err="1">
                <a:solidFill>
                  <a:srgbClr val="FF0000"/>
                </a:solidFill>
                <a:latin typeface="Century Schoolbook" pitchFamily="18" charset="0"/>
              </a:rPr>
              <a:t>finestre</a:t>
            </a:r>
            <a:r>
              <a:rPr lang="en-US" sz="3200" dirty="0">
                <a:solidFill>
                  <a:srgbClr val="FF0000"/>
                </a:solidFill>
                <a:latin typeface="Century Schoolbook" pitchFamily="18" charset="0"/>
              </a:rPr>
              <a:t> di </a:t>
            </a:r>
            <a:r>
              <a:rPr lang="en-US" sz="3200" dirty="0" err="1">
                <a:solidFill>
                  <a:srgbClr val="FF0000"/>
                </a:solidFill>
                <a:latin typeface="Century Schoolbook" pitchFamily="18" charset="0"/>
              </a:rPr>
              <a:t>opportunità</a:t>
            </a:r>
            <a:r>
              <a:rPr lang="en-US" sz="3200" dirty="0">
                <a:latin typeface="Century Schoolbook" pitchFamily="18" charset="0"/>
              </a:rPr>
              <a:t> (e di </a:t>
            </a:r>
            <a:r>
              <a:rPr lang="en-US" sz="3200" dirty="0" err="1">
                <a:solidFill>
                  <a:srgbClr val="FF0000"/>
                </a:solidFill>
                <a:latin typeface="Century Schoolbook" pitchFamily="18" charset="0"/>
              </a:rPr>
              <a:t>vulnerabilità</a:t>
            </a:r>
            <a:r>
              <a:rPr lang="en-US" sz="3200" dirty="0">
                <a:latin typeface="Century Schoolbook" pitchFamily="18" charset="0"/>
              </a:rPr>
              <a:t> a </a:t>
            </a:r>
            <a:r>
              <a:rPr lang="en-US" sz="3200" dirty="0" err="1">
                <a:latin typeface="Century Schoolbook" pitchFamily="18" charset="0"/>
              </a:rPr>
              <a:t>eventi</a:t>
            </a:r>
            <a:r>
              <a:rPr lang="en-US" sz="3200" dirty="0">
                <a:latin typeface="Century Schoolbook" pitchFamily="18" charset="0"/>
              </a:rPr>
              <a:t> </a:t>
            </a:r>
            <a:r>
              <a:rPr lang="en-US" sz="3200" dirty="0" err="1">
                <a:latin typeface="Century Schoolbook" pitchFamily="18" charset="0"/>
              </a:rPr>
              <a:t>avversi</a:t>
            </a:r>
            <a:r>
              <a:rPr lang="en-US" sz="3200" dirty="0">
                <a:latin typeface="Century Schoolbook" pitchFamily="18" charset="0"/>
              </a:rPr>
              <a:t> e </a:t>
            </a:r>
            <a:r>
              <a:rPr lang="en-US" sz="3200" dirty="0" err="1">
                <a:latin typeface="Century Schoolbook" pitchFamily="18" charset="0"/>
              </a:rPr>
              <a:t>carenze</a:t>
            </a:r>
            <a:r>
              <a:rPr lang="en-US" sz="3200" dirty="0">
                <a:latin typeface="Century Schoolbook" pitchFamily="18" charset="0"/>
              </a:rPr>
              <a:t>)</a:t>
            </a:r>
          </a:p>
          <a:p>
            <a:pPr>
              <a:lnSpc>
                <a:spcPct val="73000"/>
              </a:lnSpc>
            </a:pPr>
            <a:endParaRPr lang="en-US" sz="3200" dirty="0">
              <a:latin typeface="Century Schoolbook" pitchFamily="18" charset="0"/>
            </a:endParaRPr>
          </a:p>
          <a:p>
            <a:pPr>
              <a:lnSpc>
                <a:spcPct val="73000"/>
              </a:lnSpc>
            </a:pPr>
            <a:r>
              <a:rPr lang="en-US" sz="3200" dirty="0">
                <a:latin typeface="Century Schoolbook" pitchFamily="18" charset="0"/>
              </a:rPr>
              <a:t>In </a:t>
            </a:r>
            <a:r>
              <a:rPr lang="en-US" sz="3200" dirty="0" err="1">
                <a:latin typeface="Century Schoolbook" pitchFamily="18" charset="0"/>
              </a:rPr>
              <a:t>seguito</a:t>
            </a:r>
            <a:r>
              <a:rPr lang="en-US" sz="3200" dirty="0">
                <a:latin typeface="Century Schoolbook" pitchFamily="18" charset="0"/>
              </a:rPr>
              <a:t> </a:t>
            </a:r>
            <a:r>
              <a:rPr lang="en-US" sz="3200" dirty="0" err="1">
                <a:latin typeface="Century Schoolbook" pitchFamily="18" charset="0"/>
              </a:rPr>
              <a:t>il</a:t>
            </a:r>
            <a:r>
              <a:rPr lang="en-US" sz="3200" dirty="0">
                <a:latin typeface="Century Schoolbook" pitchFamily="18" charset="0"/>
              </a:rPr>
              <a:t> </a:t>
            </a:r>
            <a:r>
              <a:rPr lang="en-US" sz="3200" dirty="0" err="1">
                <a:latin typeface="Century Schoolbook" pitchFamily="18" charset="0"/>
              </a:rPr>
              <a:t>cervello</a:t>
            </a:r>
            <a:r>
              <a:rPr lang="en-US" sz="3200" dirty="0">
                <a:latin typeface="Century Schoolbook" pitchFamily="18" charset="0"/>
              </a:rPr>
              <a:t> </a:t>
            </a:r>
            <a:r>
              <a:rPr lang="en-US" sz="3200" dirty="0" err="1">
                <a:latin typeface="Century Schoolbook" pitchFamily="18" charset="0"/>
              </a:rPr>
              <a:t>lascia</a:t>
            </a:r>
            <a:r>
              <a:rPr lang="en-US" sz="3200" dirty="0">
                <a:latin typeface="Century Schoolbook" pitchFamily="18" charset="0"/>
              </a:rPr>
              <a:t> </a:t>
            </a:r>
            <a:r>
              <a:rPr lang="en-US" sz="3200" dirty="0" err="1">
                <a:latin typeface="Century Schoolbook" pitchFamily="18" charset="0"/>
              </a:rPr>
              <a:t>avvizzire</a:t>
            </a:r>
            <a:r>
              <a:rPr lang="en-US" sz="3200" dirty="0">
                <a:latin typeface="Century Schoolbook" pitchFamily="18" charset="0"/>
              </a:rPr>
              <a:t> (</a:t>
            </a:r>
            <a:r>
              <a:rPr lang="en-US" sz="3200" dirty="0">
                <a:solidFill>
                  <a:srgbClr val="FF0000"/>
                </a:solidFill>
                <a:latin typeface="Century Schoolbook" pitchFamily="18" charset="0"/>
              </a:rPr>
              <a:t>pruning</a:t>
            </a:r>
            <a:r>
              <a:rPr lang="en-US" sz="3200" dirty="0">
                <a:latin typeface="Century Schoolbook" pitchFamily="18" charset="0"/>
              </a:rPr>
              <a:t>) le </a:t>
            </a:r>
            <a:r>
              <a:rPr lang="en-US" sz="3200" dirty="0" err="1">
                <a:latin typeface="Century Schoolbook" pitchFamily="18" charset="0"/>
              </a:rPr>
              <a:t>sinapsi</a:t>
            </a:r>
            <a:r>
              <a:rPr lang="en-US" sz="3200" dirty="0">
                <a:latin typeface="Century Schoolbook" pitchFamily="18" charset="0"/>
              </a:rPr>
              <a:t> </a:t>
            </a:r>
            <a:r>
              <a:rPr lang="en-US" sz="3200" dirty="0" err="1">
                <a:latin typeface="Century Schoolbook" pitchFamily="18" charset="0"/>
              </a:rPr>
              <a:t>che</a:t>
            </a:r>
            <a:r>
              <a:rPr lang="en-US" sz="3200" dirty="0">
                <a:latin typeface="Century Schoolbook" pitchFamily="18" charset="0"/>
              </a:rPr>
              <a:t> non </a:t>
            </a:r>
            <a:r>
              <a:rPr lang="en-US" sz="3200" dirty="0" err="1">
                <a:latin typeface="Century Schoolbook" pitchFamily="18" charset="0"/>
              </a:rPr>
              <a:t>sono</a:t>
            </a:r>
            <a:r>
              <a:rPr lang="en-US" sz="3200" dirty="0">
                <a:latin typeface="Century Schoolbook" pitchFamily="18" charset="0"/>
              </a:rPr>
              <a:t> state </a:t>
            </a:r>
            <a:r>
              <a:rPr lang="en-US" sz="3200" dirty="0" err="1">
                <a:latin typeface="Century Schoolbook" pitchFamily="18" charset="0"/>
              </a:rPr>
              <a:t>utilizzate</a:t>
            </a:r>
            <a:endParaRPr lang="en-US" sz="3200" dirty="0">
              <a:latin typeface="Century Schoolbook" pitchFamily="18" charset="0"/>
            </a:endParaRPr>
          </a:p>
          <a:p>
            <a:pPr>
              <a:lnSpc>
                <a:spcPct val="73000"/>
              </a:lnSpc>
            </a:pPr>
            <a:endParaRPr lang="en-US" sz="3200" dirty="0">
              <a:latin typeface="Century Schoolbook" pitchFamily="18" charset="0"/>
            </a:endParaRPr>
          </a:p>
          <a:p>
            <a:pPr>
              <a:lnSpc>
                <a:spcPct val="73000"/>
              </a:lnSpc>
            </a:pPr>
            <a:r>
              <a:rPr lang="en-US" sz="3200" dirty="0">
                <a:latin typeface="Century Schoolbook" pitchFamily="18" charset="0"/>
              </a:rPr>
              <a:t>La </a:t>
            </a:r>
            <a:r>
              <a:rPr lang="en-US" sz="3200" dirty="0" err="1">
                <a:latin typeface="Century Schoolbook" pitchFamily="18" charset="0"/>
              </a:rPr>
              <a:t>stimolazione</a:t>
            </a:r>
            <a:r>
              <a:rPr lang="en-US" sz="3200" dirty="0">
                <a:latin typeface="Century Schoolbook" pitchFamily="18" charset="0"/>
              </a:rPr>
              <a:t> </a:t>
            </a:r>
            <a:r>
              <a:rPr lang="en-US" sz="3200" dirty="0" err="1">
                <a:latin typeface="Century Schoolbook" pitchFamily="18" charset="0"/>
              </a:rPr>
              <a:t>precoce</a:t>
            </a:r>
            <a:r>
              <a:rPr lang="en-US" sz="3200" dirty="0">
                <a:latin typeface="Century Schoolbook" pitchFamily="18" charset="0"/>
              </a:rPr>
              <a:t> data </a:t>
            </a:r>
            <a:r>
              <a:rPr lang="en-US" sz="3200" dirty="0" err="1">
                <a:solidFill>
                  <a:srgbClr val="FF0000"/>
                </a:solidFill>
                <a:latin typeface="Century Schoolbook" pitchFamily="18" charset="0"/>
              </a:rPr>
              <a:t>dall’interazione</a:t>
            </a:r>
            <a:r>
              <a:rPr lang="en-US" sz="3200" dirty="0">
                <a:solidFill>
                  <a:srgbClr val="FF0000"/>
                </a:solidFill>
                <a:latin typeface="Century Schoolbook" pitchFamily="18" charset="0"/>
              </a:rPr>
              <a:t> con le figure </a:t>
            </a:r>
            <a:r>
              <a:rPr lang="en-US" sz="3200" dirty="0" err="1">
                <a:solidFill>
                  <a:srgbClr val="FF0000"/>
                </a:solidFill>
                <a:latin typeface="Century Schoolbook" pitchFamily="18" charset="0"/>
              </a:rPr>
              <a:t>primarie</a:t>
            </a:r>
            <a:r>
              <a:rPr lang="en-US" sz="3200" dirty="0">
                <a:solidFill>
                  <a:srgbClr val="FF0000"/>
                </a:solidFill>
                <a:latin typeface="Century Schoolbook" pitchFamily="18" charset="0"/>
              </a:rPr>
              <a:t> </a:t>
            </a:r>
            <a:r>
              <a:rPr lang="en-US" sz="3200" dirty="0" err="1">
                <a:solidFill>
                  <a:srgbClr val="FF0000"/>
                </a:solidFill>
                <a:latin typeface="Century Schoolbook" pitchFamily="18" charset="0"/>
              </a:rPr>
              <a:t>di</a:t>
            </a:r>
            <a:r>
              <a:rPr lang="en-US" sz="3200" dirty="0">
                <a:solidFill>
                  <a:srgbClr val="FF0000"/>
                </a:solidFill>
                <a:latin typeface="Century Schoolbook" pitchFamily="18" charset="0"/>
              </a:rPr>
              <a:t> </a:t>
            </a:r>
            <a:r>
              <a:rPr lang="en-US" sz="3200" dirty="0" err="1">
                <a:solidFill>
                  <a:srgbClr val="FF0000"/>
                </a:solidFill>
                <a:latin typeface="Century Schoolbook" pitchFamily="18" charset="0"/>
              </a:rPr>
              <a:t>riferimento</a:t>
            </a:r>
            <a:r>
              <a:rPr lang="en-US" sz="3200" dirty="0">
                <a:latin typeface="Century Schoolbook" pitchFamily="18" charset="0"/>
              </a:rPr>
              <a:t> è </a:t>
            </a:r>
            <a:r>
              <a:rPr lang="en-US" sz="3200" dirty="0" err="1">
                <a:solidFill>
                  <a:srgbClr val="FF0000"/>
                </a:solidFill>
                <a:latin typeface="Century Schoolbook" pitchFamily="18" charset="0"/>
              </a:rPr>
              <a:t>necessaria</a:t>
            </a:r>
            <a:r>
              <a:rPr lang="en-US" sz="3200" dirty="0">
                <a:latin typeface="Century Schoolbook" pitchFamily="18" charset="0"/>
              </a:rPr>
              <a:t> per lo </a:t>
            </a:r>
            <a:r>
              <a:rPr lang="en-US" sz="3200" dirty="0" err="1">
                <a:latin typeface="Century Schoolbook" pitchFamily="18" charset="0"/>
              </a:rPr>
              <a:t>sviluppo</a:t>
            </a:r>
            <a:r>
              <a:rPr lang="en-US" sz="3200" dirty="0">
                <a:latin typeface="Century Schoolbook" pitchFamily="18" charset="0"/>
              </a:rPr>
              <a:t> del </a:t>
            </a:r>
            <a:r>
              <a:rPr lang="en-US" sz="3200" dirty="0" err="1">
                <a:latin typeface="Century Schoolbook" pitchFamily="18" charset="0"/>
              </a:rPr>
              <a:t>cervello</a:t>
            </a:r>
            <a:endParaRPr lang="it-IT" sz="3200" dirty="0">
              <a:latin typeface="Century Schoolbook" pitchFamily="18" charset="0"/>
            </a:endParaRPr>
          </a:p>
        </p:txBody>
      </p:sp>
    </p:spTree>
    <p:extLst>
      <p:ext uri="{BB962C8B-B14F-4D97-AF65-F5344CB8AC3E}">
        <p14:creationId xmlns:p14="http://schemas.microsoft.com/office/powerpoint/2010/main" val="41846259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434" y="1284698"/>
            <a:ext cx="5869567" cy="424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0" y="2151746"/>
            <a:ext cx="3191002" cy="600164"/>
          </a:xfrm>
          <a:prstGeom prst="rect">
            <a:avLst/>
          </a:prstGeom>
        </p:spPr>
        <p:txBody>
          <a:bodyPr wrap="none">
            <a:spAutoFit/>
          </a:bodyPr>
          <a:lstStyle/>
          <a:p>
            <a:pPr>
              <a:defRPr/>
            </a:pPr>
            <a:r>
              <a:rPr lang="fr-FR" sz="3300" b="1" spc="-4" dirty="0">
                <a:solidFill>
                  <a:srgbClr val="FF0000"/>
                </a:solidFill>
                <a:latin typeface="Calibri"/>
                <a:cs typeface="Calibri"/>
              </a:rPr>
              <a:t>3.Dagl</a:t>
            </a:r>
            <a:r>
              <a:rPr lang="fr-FR" sz="3300" b="1" dirty="0">
                <a:solidFill>
                  <a:srgbClr val="FF0000"/>
                </a:solidFill>
                <a:latin typeface="Calibri"/>
                <a:cs typeface="Calibri"/>
              </a:rPr>
              <a:t>i</a:t>
            </a:r>
            <a:r>
              <a:rPr lang="fr-FR" sz="3300" b="1" spc="-68" dirty="0">
                <a:solidFill>
                  <a:srgbClr val="FF0000"/>
                </a:solidFill>
                <a:latin typeface="Times New Roman"/>
                <a:cs typeface="Times New Roman"/>
              </a:rPr>
              <a:t> </a:t>
            </a:r>
            <a:r>
              <a:rPr lang="fr-FR" sz="3300" b="1" dirty="0">
                <a:solidFill>
                  <a:srgbClr val="FF0000"/>
                </a:solidFill>
                <a:latin typeface="Calibri"/>
                <a:cs typeface="Calibri"/>
              </a:rPr>
              <a:t>un</a:t>
            </a:r>
            <a:r>
              <a:rPr lang="fr-FR" sz="3300" b="1" spc="-90" dirty="0">
                <a:solidFill>
                  <a:srgbClr val="FF0000"/>
                </a:solidFill>
                <a:latin typeface="Times New Roman"/>
                <a:cs typeface="Times New Roman"/>
              </a:rPr>
              <a:t> </a:t>
            </a:r>
            <a:r>
              <a:rPr lang="fr-FR" sz="3300" b="1" dirty="0">
                <a:solidFill>
                  <a:srgbClr val="FF0000"/>
                </a:solidFill>
                <a:latin typeface="Calibri"/>
                <a:cs typeface="Calibri"/>
              </a:rPr>
              <a:t>nome!</a:t>
            </a:r>
            <a:endParaRPr lang="fr-FR" sz="3300" b="1" dirty="0">
              <a:solidFill>
                <a:srgbClr val="FF0000"/>
              </a:solidFill>
            </a:endParaRPr>
          </a:p>
        </p:txBody>
      </p:sp>
    </p:spTree>
    <p:extLst>
      <p:ext uri="{BB962C8B-B14F-4D97-AF65-F5344CB8AC3E}">
        <p14:creationId xmlns:p14="http://schemas.microsoft.com/office/powerpoint/2010/main" val="2658254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081" y="857250"/>
            <a:ext cx="3684714" cy="347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79" y="2131695"/>
            <a:ext cx="3300120" cy="264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rot="10800000" flipH="1" flipV="1">
            <a:off x="322064" y="1279230"/>
            <a:ext cx="4977017" cy="715581"/>
          </a:xfrm>
          <a:prstGeom prst="rect">
            <a:avLst/>
          </a:prstGeom>
        </p:spPr>
        <p:txBody>
          <a:bodyPr wrap="square">
            <a:spAutoFit/>
          </a:bodyPr>
          <a:lstStyle/>
          <a:p>
            <a:pPr>
              <a:defRPr/>
            </a:pPr>
            <a:r>
              <a:rPr lang="fr-FR" sz="4050" b="1" dirty="0">
                <a:solidFill>
                  <a:srgbClr val="FF0000"/>
                </a:solidFill>
                <a:latin typeface="Calibri"/>
                <a:cs typeface="Calibri"/>
              </a:rPr>
              <a:t>4.Asp</a:t>
            </a:r>
            <a:r>
              <a:rPr lang="fr-FR" sz="4050" b="1" spc="-26" dirty="0">
                <a:solidFill>
                  <a:srgbClr val="FF0000"/>
                </a:solidFill>
                <a:latin typeface="Calibri"/>
                <a:cs typeface="Calibri"/>
              </a:rPr>
              <a:t>e</a:t>
            </a:r>
            <a:r>
              <a:rPr lang="fr-FR" sz="4050" b="1" spc="-56" dirty="0">
                <a:solidFill>
                  <a:srgbClr val="FF0000"/>
                </a:solidFill>
                <a:latin typeface="Calibri"/>
                <a:cs typeface="Calibri"/>
              </a:rPr>
              <a:t>tt</a:t>
            </a:r>
            <a:r>
              <a:rPr lang="fr-FR" sz="4050" b="1" dirty="0">
                <a:solidFill>
                  <a:srgbClr val="FF0000"/>
                </a:solidFill>
                <a:latin typeface="Calibri"/>
                <a:cs typeface="Calibri"/>
              </a:rPr>
              <a:t>a</a:t>
            </a:r>
            <a:r>
              <a:rPr lang="fr-FR" sz="4050" b="1" spc="-90" dirty="0">
                <a:solidFill>
                  <a:srgbClr val="FF0000"/>
                </a:solidFill>
                <a:latin typeface="Times New Roman"/>
                <a:cs typeface="Times New Roman"/>
              </a:rPr>
              <a:t> </a:t>
            </a:r>
            <a:r>
              <a:rPr lang="fr-FR" sz="4050" b="1" spc="-11" dirty="0">
                <a:solidFill>
                  <a:srgbClr val="FF0000"/>
                </a:solidFill>
                <a:latin typeface="Calibri"/>
                <a:cs typeface="Calibri"/>
              </a:rPr>
              <a:t>il</a:t>
            </a:r>
            <a:r>
              <a:rPr lang="fr-FR" sz="4050" b="1" spc="-79" dirty="0">
                <a:solidFill>
                  <a:srgbClr val="FF0000"/>
                </a:solidFill>
                <a:latin typeface="Times New Roman"/>
                <a:cs typeface="Times New Roman"/>
              </a:rPr>
              <a:t> </a:t>
            </a:r>
            <a:r>
              <a:rPr lang="fr-FR" sz="4050" b="1" dirty="0" err="1">
                <a:solidFill>
                  <a:srgbClr val="FF0000"/>
                </a:solidFill>
                <a:latin typeface="Calibri"/>
                <a:cs typeface="Calibri"/>
              </a:rPr>
              <a:t>tu</a:t>
            </a:r>
            <a:r>
              <a:rPr lang="fr-FR" sz="4050" b="1" spc="-11" dirty="0" err="1">
                <a:solidFill>
                  <a:srgbClr val="FF0000"/>
                </a:solidFill>
                <a:latin typeface="Calibri"/>
                <a:cs typeface="Calibri"/>
              </a:rPr>
              <a:t>r</a:t>
            </a:r>
            <a:r>
              <a:rPr lang="fr-FR" sz="4050" b="1" dirty="0" err="1">
                <a:solidFill>
                  <a:srgbClr val="FF0000"/>
                </a:solidFill>
                <a:latin typeface="Calibri"/>
                <a:cs typeface="Calibri"/>
              </a:rPr>
              <a:t>no</a:t>
            </a:r>
            <a:r>
              <a:rPr lang="fr-FR" sz="4050" b="1" spc="-83" dirty="0">
                <a:solidFill>
                  <a:srgbClr val="FF0000"/>
                </a:solidFill>
                <a:latin typeface="Times New Roman"/>
                <a:cs typeface="Times New Roman"/>
              </a:rPr>
              <a:t> </a:t>
            </a:r>
            <a:r>
              <a:rPr lang="fr-FR" sz="4050" b="1" spc="-4" dirty="0">
                <a:solidFill>
                  <a:srgbClr val="FF0000"/>
                </a:solidFill>
                <a:latin typeface="Calibri"/>
                <a:cs typeface="Calibri"/>
              </a:rPr>
              <a:t>...</a:t>
            </a:r>
            <a:endParaRPr lang="fr-FR" sz="4050" b="1" dirty="0">
              <a:solidFill>
                <a:srgbClr val="FF0000"/>
              </a:solidFill>
            </a:endParaRPr>
          </a:p>
        </p:txBody>
      </p:sp>
      <p:sp>
        <p:nvSpPr>
          <p:cNvPr id="3" name="Rettangolo 2"/>
          <p:cNvSpPr/>
          <p:nvPr/>
        </p:nvSpPr>
        <p:spPr>
          <a:xfrm>
            <a:off x="148979" y="4926668"/>
            <a:ext cx="8623964" cy="1200329"/>
          </a:xfrm>
          <a:prstGeom prst="rect">
            <a:avLst/>
          </a:prstGeom>
        </p:spPr>
        <p:txBody>
          <a:bodyPr wrap="none">
            <a:spAutoFit/>
          </a:bodyPr>
          <a:lstStyle/>
          <a:p>
            <a:pPr>
              <a:defRPr/>
            </a:pPr>
            <a:r>
              <a:rPr lang="it-IT" sz="3600" b="1" dirty="0">
                <a:solidFill>
                  <a:srgbClr val="FF0000"/>
                </a:solidFill>
                <a:latin typeface="Calibri" panose="020F0502020204030204" pitchFamily="34" charset="0"/>
                <a:cs typeface="Calibri" panose="020F0502020204030204" pitchFamily="34" charset="0"/>
              </a:rPr>
              <a:t>5.Fa che l’interazione vada avanti e indietro.</a:t>
            </a:r>
          </a:p>
          <a:p>
            <a:pPr>
              <a:defRPr/>
            </a:pPr>
            <a:r>
              <a:rPr lang="it-IT" sz="3600" b="1" dirty="0">
                <a:solidFill>
                  <a:srgbClr val="FF0000"/>
                </a:solidFill>
                <a:latin typeface="Calibri" panose="020F0502020204030204" pitchFamily="34" charset="0"/>
                <a:cs typeface="Calibri" panose="020F0502020204030204" pitchFamily="34" charset="0"/>
              </a:rPr>
              <a:t>Condividi</a:t>
            </a:r>
            <a:r>
              <a:rPr lang="it-IT" sz="3600" b="1" spc="-26" dirty="0">
                <a:solidFill>
                  <a:srgbClr val="FF0000"/>
                </a:solidFill>
                <a:latin typeface="Calibri" panose="020F0502020204030204" pitchFamily="34" charset="0"/>
                <a:cs typeface="Calibri" panose="020F0502020204030204" pitchFamily="34" charset="0"/>
              </a:rPr>
              <a:t> </a:t>
            </a:r>
            <a:r>
              <a:rPr lang="it-IT" sz="3600" b="1" dirty="0">
                <a:solidFill>
                  <a:srgbClr val="FF0000"/>
                </a:solidFill>
                <a:latin typeface="Calibri" panose="020F0502020204030204" pitchFamily="34" charset="0"/>
                <a:cs typeface="Calibri" panose="020F0502020204030204" pitchFamily="34" charset="0"/>
              </a:rPr>
              <a:t>l’inizio</a:t>
            </a:r>
            <a:r>
              <a:rPr lang="it-IT" sz="3600" b="1" spc="-19" dirty="0">
                <a:solidFill>
                  <a:srgbClr val="FF0000"/>
                </a:solidFill>
                <a:latin typeface="Calibri" panose="020F0502020204030204" pitchFamily="34" charset="0"/>
                <a:cs typeface="Calibri" panose="020F0502020204030204" pitchFamily="34" charset="0"/>
              </a:rPr>
              <a:t> </a:t>
            </a:r>
            <a:r>
              <a:rPr lang="it-IT" sz="3600" b="1" dirty="0">
                <a:solidFill>
                  <a:srgbClr val="FF0000"/>
                </a:solidFill>
                <a:latin typeface="Calibri" panose="020F0502020204030204" pitchFamily="34" charset="0"/>
                <a:cs typeface="Calibri" panose="020F0502020204030204" pitchFamily="34" charset="0"/>
              </a:rPr>
              <a:t>e la fine</a:t>
            </a:r>
            <a:endParaRPr lang="fr-FR"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1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08940" y="982803"/>
            <a:ext cx="3564731" cy="2376488"/>
          </a:xfrm>
          <a:noFill/>
        </p:spPr>
      </p:pic>
      <p:pic>
        <p:nvPicPr>
          <p:cNvPr id="163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698933"/>
            <a:ext cx="3352800" cy="226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02842" y="596453"/>
            <a:ext cx="5215944" cy="5816977"/>
          </a:xfrm>
          <a:prstGeom prst="rect">
            <a:avLst/>
          </a:prstGeom>
        </p:spPr>
        <p:txBody>
          <a:bodyPr wrap="square">
            <a:spAutoFit/>
          </a:bodyPr>
          <a:lstStyle/>
          <a:p>
            <a:endParaRPr lang="en-US" altLang="fr-FR" sz="2100" b="1" dirty="0"/>
          </a:p>
          <a:p>
            <a:r>
              <a:rPr lang="en-US" altLang="fr-FR" sz="2700" b="1" dirty="0" err="1"/>
              <a:t>Rendi</a:t>
            </a:r>
            <a:r>
              <a:rPr lang="en-US" altLang="fr-FR" sz="2700" b="1" dirty="0"/>
              <a:t> </a:t>
            </a:r>
            <a:r>
              <a:rPr lang="en-US" altLang="fr-FR" sz="2700" b="1" dirty="0" err="1"/>
              <a:t>i</a:t>
            </a:r>
            <a:r>
              <a:rPr lang="en-US" altLang="fr-FR" sz="2700" b="1" dirty="0"/>
              <a:t> </a:t>
            </a:r>
            <a:r>
              <a:rPr lang="en-US" altLang="fr-FR" sz="2700" b="1" dirty="0" err="1"/>
              <a:t>momenti</a:t>
            </a:r>
            <a:r>
              <a:rPr lang="en-US" altLang="fr-FR" sz="2700" b="1" dirty="0"/>
              <a:t> di </a:t>
            </a:r>
            <a:r>
              <a:rPr lang="en-US" altLang="fr-FR" sz="2700" b="1" dirty="0" err="1"/>
              <a:t>ogni</a:t>
            </a:r>
            <a:r>
              <a:rPr lang="en-US" altLang="fr-FR" sz="2700" b="1" dirty="0"/>
              <a:t> </a:t>
            </a:r>
            <a:r>
              <a:rPr lang="en-US" altLang="fr-FR" sz="2700" b="1" dirty="0" err="1"/>
              <a:t>giorno</a:t>
            </a:r>
            <a:r>
              <a:rPr lang="en-US" altLang="fr-FR" sz="2700" b="1" dirty="0"/>
              <a:t> </a:t>
            </a:r>
            <a:r>
              <a:rPr lang="en-US" altLang="fr-FR" sz="2700" b="1" dirty="0" err="1"/>
              <a:t>divertenti</a:t>
            </a:r>
            <a:r>
              <a:rPr lang="en-US" altLang="fr-FR" sz="2700" b="1" dirty="0"/>
              <a:t> e  </a:t>
            </a:r>
            <a:r>
              <a:rPr lang="en-US" altLang="fr-FR" sz="2700" b="1" dirty="0" err="1"/>
              <a:t>diventeranno</a:t>
            </a:r>
            <a:r>
              <a:rPr lang="en-US" altLang="fr-FR" sz="2700" b="1" dirty="0"/>
              <a:t> </a:t>
            </a:r>
            <a:r>
              <a:rPr lang="en-US" altLang="fr-FR" sz="2700" b="1" dirty="0" err="1"/>
              <a:t>naturali</a:t>
            </a:r>
            <a:r>
              <a:rPr lang="en-US" altLang="fr-FR" sz="2700" b="1" dirty="0"/>
              <a:t> con la </a:t>
            </a:r>
            <a:r>
              <a:rPr lang="en-US" altLang="fr-FR" sz="2700" b="1" dirty="0" err="1"/>
              <a:t>pratica</a:t>
            </a:r>
            <a:endParaRPr lang="en-US" altLang="fr-FR" sz="2700" b="1" dirty="0"/>
          </a:p>
          <a:p>
            <a:r>
              <a:rPr lang="en-US" altLang="fr-FR" sz="2700" b="1" dirty="0" err="1"/>
              <a:t>Prendendoti</a:t>
            </a:r>
            <a:r>
              <a:rPr lang="en-US" altLang="fr-FR" sz="2700" b="1" dirty="0"/>
              <a:t> </a:t>
            </a:r>
            <a:r>
              <a:rPr lang="en-US" altLang="fr-FR" sz="2700" b="1" dirty="0" err="1"/>
              <a:t>piccoli</a:t>
            </a:r>
            <a:r>
              <a:rPr lang="en-US" altLang="fr-FR" sz="2700" b="1" dirty="0"/>
              <a:t> </a:t>
            </a:r>
            <a:r>
              <a:rPr lang="en-US" altLang="fr-FR" sz="2700" b="1" dirty="0" err="1"/>
              <a:t>momenti</a:t>
            </a:r>
            <a:r>
              <a:rPr lang="en-US" altLang="fr-FR" sz="2700" b="1" dirty="0"/>
              <a:t> </a:t>
            </a:r>
            <a:r>
              <a:rPr lang="en-US" altLang="fr-FR" sz="2700" b="1" dirty="0" err="1"/>
              <a:t>durante</a:t>
            </a:r>
            <a:r>
              <a:rPr lang="en-US" altLang="fr-FR" sz="2700" b="1" dirty="0"/>
              <a:t> </a:t>
            </a:r>
            <a:r>
              <a:rPr lang="en-US" altLang="fr-FR" sz="2700" b="1" dirty="0" err="1"/>
              <a:t>il</a:t>
            </a:r>
            <a:r>
              <a:rPr lang="en-US" altLang="fr-FR" sz="2700" b="1" dirty="0"/>
              <a:t> </a:t>
            </a:r>
            <a:r>
              <a:rPr lang="en-US" altLang="fr-FR" sz="2700" b="1" dirty="0" err="1"/>
              <a:t>giorno</a:t>
            </a:r>
            <a:r>
              <a:rPr lang="en-US" altLang="fr-FR" sz="2700" b="1" dirty="0"/>
              <a:t> per fare “serve and return”, </a:t>
            </a:r>
            <a:r>
              <a:rPr lang="en-US" altLang="fr-FR" sz="2700" b="1" dirty="0" err="1"/>
              <a:t>metti</a:t>
            </a:r>
            <a:r>
              <a:rPr lang="en-US" altLang="fr-FR" sz="2700" b="1" dirty="0"/>
              <a:t> le </a:t>
            </a:r>
            <a:r>
              <a:rPr lang="en-US" altLang="fr-FR" sz="2700" b="1" dirty="0" err="1"/>
              <a:t>basi</a:t>
            </a:r>
            <a:r>
              <a:rPr lang="en-US" altLang="fr-FR" sz="2700" b="1" dirty="0"/>
              <a:t> per la </a:t>
            </a:r>
            <a:r>
              <a:rPr lang="en-US" altLang="fr-FR" sz="2700" b="1" dirty="0" err="1"/>
              <a:t>comprensione</a:t>
            </a:r>
            <a:r>
              <a:rPr lang="en-US" altLang="fr-FR" sz="2700" b="1" dirty="0"/>
              <a:t>, per </a:t>
            </a:r>
            <a:r>
              <a:rPr lang="en-US" altLang="fr-FR" sz="2700" b="1" dirty="0" err="1"/>
              <a:t>i</a:t>
            </a:r>
            <a:r>
              <a:rPr lang="en-US" altLang="fr-FR" sz="2700" b="1" dirty="0"/>
              <a:t> </a:t>
            </a:r>
            <a:r>
              <a:rPr lang="en-US" altLang="fr-FR" sz="2700" b="1" dirty="0" err="1"/>
              <a:t>comportamenti</a:t>
            </a:r>
            <a:r>
              <a:rPr lang="en-US" altLang="fr-FR" sz="2700" b="1" dirty="0"/>
              <a:t>, per la salute </a:t>
            </a:r>
            <a:r>
              <a:rPr lang="en-US" altLang="fr-FR" sz="2700" b="1" dirty="0" err="1"/>
              <a:t>dei</a:t>
            </a:r>
            <a:r>
              <a:rPr lang="en-US" altLang="fr-FR" sz="2700" b="1" dirty="0"/>
              <a:t> bambini e per le </a:t>
            </a:r>
            <a:r>
              <a:rPr lang="en-US" altLang="fr-FR" sz="2700" b="1" dirty="0" err="1"/>
              <a:t>competenze</a:t>
            </a:r>
            <a:r>
              <a:rPr lang="en-US" altLang="fr-FR" sz="2700" b="1" dirty="0"/>
              <a:t> per </a:t>
            </a:r>
            <a:r>
              <a:rPr lang="en-US" altLang="fr-FR" sz="2700" b="1" dirty="0" err="1"/>
              <a:t>affrontare</a:t>
            </a:r>
            <a:r>
              <a:rPr lang="en-US" altLang="fr-FR" sz="2700" b="1" dirty="0"/>
              <a:t> la vita</a:t>
            </a:r>
            <a:endParaRPr lang="it-IT" altLang="fr-FR" sz="2700" dirty="0"/>
          </a:p>
        </p:txBody>
      </p:sp>
    </p:spTree>
    <p:extLst>
      <p:ext uri="{BB962C8B-B14F-4D97-AF65-F5344CB8AC3E}">
        <p14:creationId xmlns:p14="http://schemas.microsoft.com/office/powerpoint/2010/main" val="2718290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86231" y="3244334"/>
            <a:ext cx="184731" cy="369332"/>
          </a:xfrm>
          <a:prstGeom prst="rect">
            <a:avLst/>
          </a:prstGeom>
        </p:spPr>
        <p:txBody>
          <a:bodyPr wrap="none">
            <a:spAutoFit/>
          </a:bodyPr>
          <a:lstStyle/>
          <a:p>
            <a:endParaRPr lang="it-IT" dirty="0"/>
          </a:p>
        </p:txBody>
      </p:sp>
      <p:sp>
        <p:nvSpPr>
          <p:cNvPr id="5" name="Rettangolo 4"/>
          <p:cNvSpPr/>
          <p:nvPr/>
        </p:nvSpPr>
        <p:spPr>
          <a:xfrm>
            <a:off x="683568" y="260648"/>
            <a:ext cx="7488832" cy="4832092"/>
          </a:xfrm>
          <a:prstGeom prst="rect">
            <a:avLst/>
          </a:prstGeom>
        </p:spPr>
        <p:txBody>
          <a:bodyPr wrap="square">
            <a:spAutoFit/>
          </a:bodyPr>
          <a:lstStyle/>
          <a:p>
            <a:r>
              <a:rPr lang="it-IT" sz="2800" u="sng" dirty="0">
                <a:solidFill>
                  <a:srgbClr val="212121"/>
                </a:solidFill>
                <a:latin typeface="Century" panose="02040604050505020304" pitchFamily="18" charset="0"/>
                <a:ea typeface="Calibri" panose="020F0502020204030204" pitchFamily="34" charset="0"/>
              </a:rPr>
              <a:t>La diminuzione dell'attenzione delle madri ai segnali di suo </a:t>
            </a:r>
            <a:r>
              <a:rPr lang="it-IT" sz="2800" u="sng" dirty="0" err="1">
                <a:solidFill>
                  <a:srgbClr val="212121"/>
                </a:solidFill>
                <a:latin typeface="Century" panose="02040604050505020304" pitchFamily="18" charset="0"/>
                <a:ea typeface="Calibri" panose="020F0502020204030204" pitchFamily="34" charset="0"/>
              </a:rPr>
              <a:t>ﬁglio</a:t>
            </a:r>
            <a:r>
              <a:rPr lang="it-IT" sz="2800" u="sng"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a causa dell'uso</a:t>
            </a:r>
            <a:r>
              <a:rPr lang="it-IT" sz="2800"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dello </a:t>
            </a:r>
            <a:r>
              <a:rPr lang="it-IT" sz="2800" dirty="0" err="1">
                <a:solidFill>
                  <a:srgbClr val="212121"/>
                </a:solidFill>
                <a:latin typeface="Century" panose="02040604050505020304" pitchFamily="18" charset="0"/>
                <a:ea typeface="Calibri" panose="020F0502020204030204" pitchFamily="34" charset="0"/>
              </a:rPr>
              <a:t>smartphone</a:t>
            </a:r>
            <a:r>
              <a:rPr lang="it-IT" sz="2800" dirty="0">
                <a:solidFill>
                  <a:srgbClr val="212121"/>
                </a:solidFill>
                <a:latin typeface="Century" panose="02040604050505020304" pitchFamily="18" charset="0"/>
                <a:ea typeface="Calibri" panose="020F0502020204030204" pitchFamily="34" charset="0"/>
              </a:rPr>
              <a:t>, specialmente all'inizio della vita nei contesti interattivi primari dell'allattamento e</a:t>
            </a:r>
            <a:r>
              <a:rPr lang="it-IT" sz="2800"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delle</a:t>
            </a:r>
            <a:r>
              <a:rPr lang="it-IT" sz="2800"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interazioni</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faccia</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a</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faccia</a:t>
            </a:r>
            <a:r>
              <a:rPr lang="it-IT" sz="2800" dirty="0">
                <a:solidFill>
                  <a:srgbClr val="212121"/>
                </a:solidFill>
                <a:latin typeface="Century" panose="02040604050505020304" pitchFamily="18" charset="0"/>
                <a:ea typeface="Calibri" panose="020F0502020204030204" pitchFamily="34" charset="0"/>
              </a:rPr>
              <a:t>,</a:t>
            </a:r>
            <a:r>
              <a:rPr lang="it-IT" sz="2800"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può avere ricadute negative sulle traiettorie </a:t>
            </a:r>
            <a:r>
              <a:rPr lang="it-IT" sz="2800" dirty="0" err="1">
                <a:solidFill>
                  <a:srgbClr val="212121"/>
                </a:solidFill>
                <a:latin typeface="Century" panose="02040604050505020304" pitchFamily="18" charset="0"/>
                <a:ea typeface="Calibri" panose="020F0502020204030204" pitchFamily="34" charset="0"/>
              </a:rPr>
              <a:t>neuroevolutive</a:t>
            </a:r>
            <a:r>
              <a:rPr lang="it-IT" sz="2800" dirty="0">
                <a:solidFill>
                  <a:srgbClr val="212121"/>
                </a:solidFill>
                <a:latin typeface="Century" panose="02040604050505020304" pitchFamily="18" charset="0"/>
                <a:ea typeface="Calibri" panose="020F0502020204030204" pitchFamily="34" charset="0"/>
              </a:rPr>
              <a:t> del</a:t>
            </a:r>
            <a:r>
              <a:rPr lang="it-IT" sz="2800"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bambino.</a:t>
            </a:r>
          </a:p>
          <a:p>
            <a:r>
              <a:rPr lang="it-IT" sz="2800" dirty="0">
                <a:solidFill>
                  <a:srgbClr val="212121"/>
                </a:solidFill>
                <a:latin typeface="Century" panose="02040604050505020304" pitchFamily="18" charset="0"/>
                <a:ea typeface="Calibri" panose="020F0502020204030204" pitchFamily="34" charset="0"/>
              </a:rPr>
              <a:t> Il comportamento reattivo materno è un elemento </a:t>
            </a:r>
            <a:r>
              <a:rPr lang="it-IT" sz="2800" u="sng" dirty="0">
                <a:solidFill>
                  <a:srgbClr val="212121"/>
                </a:solidFill>
                <a:latin typeface="Century" panose="02040604050505020304" pitchFamily="18" charset="0"/>
                <a:ea typeface="Calibri" panose="020F0502020204030204" pitchFamily="34" charset="0"/>
              </a:rPr>
              <a:t>essenziale del sistema di sincronia che si</a:t>
            </a:r>
            <a:r>
              <a:rPr lang="it-IT" sz="2800" u="sng" spc="-23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sviluppa</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tra</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madre</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e</a:t>
            </a:r>
            <a:r>
              <a:rPr lang="it-IT" sz="2800" u="sng" spc="5" dirty="0">
                <a:solidFill>
                  <a:srgbClr val="212121"/>
                </a:solidFill>
                <a:latin typeface="Century" panose="02040604050505020304" pitchFamily="18" charset="0"/>
                <a:ea typeface="Calibri" panose="020F0502020204030204" pitchFamily="34" charset="0"/>
              </a:rPr>
              <a:t> </a:t>
            </a:r>
            <a:r>
              <a:rPr lang="it-IT" sz="2800" u="sng" dirty="0">
                <a:solidFill>
                  <a:srgbClr val="212121"/>
                </a:solidFill>
                <a:latin typeface="Century" panose="02040604050505020304" pitchFamily="18" charset="0"/>
                <a:ea typeface="Calibri" panose="020F0502020204030204" pitchFamily="34" charset="0"/>
              </a:rPr>
              <a:t>bambino</a:t>
            </a:r>
            <a:r>
              <a:rPr lang="it-IT" sz="2800" u="sng"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all’inizio</a:t>
            </a:r>
            <a:r>
              <a:rPr lang="it-IT" sz="2800"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della</a:t>
            </a:r>
            <a:r>
              <a:rPr lang="it-IT" sz="2800" spc="5" dirty="0">
                <a:solidFill>
                  <a:srgbClr val="212121"/>
                </a:solidFill>
                <a:latin typeface="Century" panose="02040604050505020304" pitchFamily="18" charset="0"/>
                <a:ea typeface="Calibri" panose="020F0502020204030204" pitchFamily="34" charset="0"/>
              </a:rPr>
              <a:t> </a:t>
            </a:r>
            <a:r>
              <a:rPr lang="it-IT" sz="2800" dirty="0">
                <a:solidFill>
                  <a:srgbClr val="212121"/>
                </a:solidFill>
                <a:latin typeface="Century" panose="02040604050505020304" pitchFamily="18" charset="0"/>
                <a:ea typeface="Calibri" panose="020F0502020204030204" pitchFamily="34" charset="0"/>
              </a:rPr>
              <a:t>vita</a:t>
            </a:r>
            <a:endParaRPr lang="it-IT" sz="2800" dirty="0">
              <a:latin typeface="Century" panose="02040604050505020304" pitchFamily="18" charset="0"/>
            </a:endParaRPr>
          </a:p>
        </p:txBody>
      </p:sp>
    </p:spTree>
    <p:extLst>
      <p:ext uri="{BB962C8B-B14F-4D97-AF65-F5344CB8AC3E}">
        <p14:creationId xmlns:p14="http://schemas.microsoft.com/office/powerpoint/2010/main" val="3402876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404664"/>
            <a:ext cx="7632848" cy="5509200"/>
          </a:xfrm>
          <a:prstGeom prst="rect">
            <a:avLst/>
          </a:prstGeom>
        </p:spPr>
        <p:txBody>
          <a:bodyPr wrap="square">
            <a:spAutoFit/>
          </a:bodyPr>
          <a:lstStyle/>
          <a:p>
            <a:r>
              <a:rPr lang="it-IT" sz="3200" dirty="0"/>
              <a:t>Tra i tre e i sei mesi di vita, l'allattamento al seno e le interazioni faccia a faccia costituiscono la maggior parte dei contesti in cui si sviluppa il legame genitore-bambino e richiedono una perspicace sensibilità da parte delle </a:t>
            </a:r>
            <a:r>
              <a:rPr lang="it-IT" sz="3200" u="sng" dirty="0"/>
              <a:t>madri per imparare continuamente a riconoscere e interpretare i segnali dei loro bambini </a:t>
            </a:r>
            <a:r>
              <a:rPr lang="it-IT" sz="3200" dirty="0"/>
              <a:t>e ad adattarsi alle loro capacità mutevoli</a:t>
            </a:r>
            <a:endParaRPr lang="it-IT" dirty="0"/>
          </a:p>
        </p:txBody>
      </p:sp>
    </p:spTree>
    <p:extLst>
      <p:ext uri="{BB962C8B-B14F-4D97-AF65-F5344CB8AC3E}">
        <p14:creationId xmlns:p14="http://schemas.microsoft.com/office/powerpoint/2010/main" val="792056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5" descr="http://blog.blogosfere.it/blogs/nuvoleparlanti/images/big_esp00.jpg"/>
          <p:cNvPicPr>
            <a:picLocks noGrp="1" noChangeAspect="1" noChangeArrowheads="1"/>
          </p:cNvPicPr>
          <p:nvPr>
            <p:ph type="body" idx="1"/>
          </p:nvPr>
        </p:nvPicPr>
        <p:blipFill>
          <a:blip r:embed="rId2" cstate="print"/>
          <a:srcRect/>
          <a:stretch>
            <a:fillRect/>
          </a:stretch>
        </p:blipFill>
        <p:spPr>
          <a:xfrm>
            <a:off x="611188" y="73025"/>
            <a:ext cx="8532812" cy="7747000"/>
          </a:xfr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Segnaposto contenuto 5" descr="Volto donna Mica male.jpg"/>
          <p:cNvPicPr>
            <a:picLocks noGrp="1" noChangeAspect="1" noChangeArrowheads="1"/>
          </p:cNvPicPr>
          <p:nvPr>
            <p:ph type="body" idx="1"/>
          </p:nvPr>
        </p:nvPicPr>
        <p:blipFill>
          <a:blip r:embed="rId2" cstate="print"/>
          <a:srcRect/>
          <a:stretch>
            <a:fillRect/>
          </a:stretch>
        </p:blipFill>
        <p:spPr>
          <a:xfrm>
            <a:off x="2555875" y="0"/>
            <a:ext cx="6432550" cy="7773988"/>
          </a:xfr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type="body" idx="1"/>
          </p:nvPr>
        </p:nvPicPr>
        <p:blipFill>
          <a:blip r:embed="rId2" cstate="print"/>
          <a:srcRect/>
          <a:stretch>
            <a:fillRect/>
          </a:stretch>
        </p:blipFill>
        <p:spPr>
          <a:xfrm>
            <a:off x="3497263" y="0"/>
            <a:ext cx="5646737" cy="6811963"/>
          </a:xfr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Scettico"/>
          <p:cNvPicPr>
            <a:picLocks noChangeAspect="1" noChangeArrowheads="1"/>
          </p:cNvPicPr>
          <p:nvPr/>
        </p:nvPicPr>
        <p:blipFill>
          <a:blip r:embed="rId2" cstate="print"/>
          <a:srcRect/>
          <a:stretch>
            <a:fillRect/>
          </a:stretch>
        </p:blipFill>
        <p:spPr bwMode="auto">
          <a:xfrm>
            <a:off x="4067175" y="284163"/>
            <a:ext cx="5076825" cy="6573837"/>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p:txBody>
          <a:bodyPr/>
          <a:lstStyle/>
          <a:p>
            <a:r>
              <a:rPr lang="it-IT" sz="4800"/>
              <a:t>GOSSIP…</a:t>
            </a:r>
          </a:p>
          <a:p>
            <a:pPr>
              <a:buFontTx/>
              <a:buNone/>
            </a:pPr>
            <a:endParaRPr lang="it-IT" sz="4800"/>
          </a:p>
          <a:p>
            <a:pPr>
              <a:buFontTx/>
              <a:buNone/>
            </a:pPr>
            <a:endParaRPr lang="it-IT" sz="4800"/>
          </a:p>
          <a:p>
            <a:r>
              <a:rPr lang="it-IT" sz="4800"/>
              <a:t>DISCUTIAMONE INSIEME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57200" y="274638"/>
            <a:ext cx="8229600" cy="1498178"/>
          </a:xfrm>
          <a:prstGeom prst="rect">
            <a:avLst/>
          </a:prstGeom>
          <a:noFill/>
          <a:ln w="9525">
            <a:noFill/>
            <a:round/>
            <a:headEnd/>
            <a:tailEnd/>
          </a:ln>
        </p:spPr>
        <p:txBody>
          <a:bodyPr lIns="90000" tIns="46800" rIns="90000" bIns="46800" anchor="ctr"/>
          <a:lstStyle/>
          <a:p>
            <a:pPr algn="ctr"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err="1">
                <a:solidFill>
                  <a:srgbClr val="4F81BD"/>
                </a:solidFill>
                <a:latin typeface="Myriad Pro" pitchFamily="32" charset="0"/>
              </a:rPr>
              <a:t>L’attività</a:t>
            </a:r>
            <a:r>
              <a:rPr lang="en-GB" sz="2400" b="1" dirty="0">
                <a:solidFill>
                  <a:srgbClr val="4F81BD"/>
                </a:solidFill>
                <a:latin typeface="Myriad Pro" pitchFamily="32" charset="0"/>
              </a:rPr>
              <a:t> del </a:t>
            </a:r>
            <a:r>
              <a:rPr lang="en-GB" sz="2400" b="1" dirty="0" err="1">
                <a:solidFill>
                  <a:srgbClr val="4F81BD"/>
                </a:solidFill>
                <a:latin typeface="Myriad Pro" pitchFamily="32" charset="0"/>
              </a:rPr>
              <a:t>cervello</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di</a:t>
            </a:r>
            <a:r>
              <a:rPr lang="en-GB" sz="2400" b="1" dirty="0">
                <a:solidFill>
                  <a:srgbClr val="4F81BD"/>
                </a:solidFill>
                <a:latin typeface="Myriad Pro" pitchFamily="32" charset="0"/>
              </a:rPr>
              <a:t> un </a:t>
            </a:r>
            <a:r>
              <a:rPr lang="en-GB" sz="2400" b="1" dirty="0" err="1">
                <a:solidFill>
                  <a:srgbClr val="4F81BD"/>
                </a:solidFill>
                <a:latin typeface="Myriad Pro" pitchFamily="32" charset="0"/>
              </a:rPr>
              <a:t>neonato</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varia</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sensibilmente</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all’ascolto</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della</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madrelingua</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di</a:t>
            </a:r>
            <a:r>
              <a:rPr lang="en-GB" sz="2400" b="1" dirty="0">
                <a:solidFill>
                  <a:srgbClr val="4F81BD"/>
                </a:solidFill>
                <a:latin typeface="Myriad Pro" pitchFamily="32" charset="0"/>
              </a:rPr>
              <a:t> </a:t>
            </a:r>
            <a:r>
              <a:rPr lang="en-GB" sz="2400" b="1" dirty="0" err="1">
                <a:solidFill>
                  <a:srgbClr val="4F81BD"/>
                </a:solidFill>
                <a:latin typeface="Myriad Pro" pitchFamily="32" charset="0"/>
              </a:rPr>
              <a:t>una</a:t>
            </a:r>
            <a:r>
              <a:rPr lang="en-GB" sz="2400" b="1" dirty="0">
                <a:solidFill>
                  <a:srgbClr val="4F81BD"/>
                </a:solidFill>
                <a:latin typeface="Myriad Pro" pitchFamily="32" charset="0"/>
              </a:rPr>
              <a:t> voce </a:t>
            </a:r>
            <a:r>
              <a:rPr lang="en-GB" sz="2400" b="1" dirty="0" err="1">
                <a:solidFill>
                  <a:srgbClr val="4F81BD"/>
                </a:solidFill>
                <a:latin typeface="Myriad Pro" pitchFamily="32" charset="0"/>
              </a:rPr>
              <a:t>registrata</a:t>
            </a:r>
            <a:r>
              <a:rPr lang="en-GB" sz="2400" b="1" dirty="0">
                <a:solidFill>
                  <a:srgbClr val="4F81BD"/>
                </a:solidFill>
                <a:latin typeface="Myriad Pro" pitchFamily="32" charset="0"/>
              </a:rPr>
              <a:t> e del </a:t>
            </a:r>
            <a:r>
              <a:rPr lang="en-GB" sz="2400" b="1" dirty="0" err="1">
                <a:solidFill>
                  <a:srgbClr val="4F81BD"/>
                </a:solidFill>
                <a:latin typeface="Myriad Pro" pitchFamily="32" charset="0"/>
              </a:rPr>
              <a:t>silenzio</a:t>
            </a:r>
            <a:endParaRPr lang="en-GB" sz="2400" b="1" dirty="0">
              <a:solidFill>
                <a:srgbClr val="4F81BD"/>
              </a:solidFill>
              <a:latin typeface="Myriad Pro" pitchFamily="32" charset="0"/>
            </a:endParaRPr>
          </a:p>
        </p:txBody>
      </p:sp>
      <p:sp>
        <p:nvSpPr>
          <p:cNvPr id="13315" name="Rectangle 3"/>
          <p:cNvSpPr>
            <a:spLocks noChangeArrowheads="1"/>
          </p:cNvSpPr>
          <p:nvPr/>
        </p:nvSpPr>
        <p:spPr bwMode="auto">
          <a:xfrm>
            <a:off x="0" y="0"/>
            <a:ext cx="9144000" cy="457200"/>
          </a:xfrm>
          <a:prstGeom prst="rect">
            <a:avLst/>
          </a:prstGeom>
          <a:noFill/>
          <a:ln w="9525">
            <a:noFill/>
            <a:round/>
            <a:headEnd/>
            <a:tailEnd/>
          </a:ln>
        </p:spPr>
        <p:txBody>
          <a:bodyPr wrap="none" anchor="ctr"/>
          <a:lstStyle/>
          <a:p>
            <a:endParaRPr lang="it-IT"/>
          </a:p>
        </p:txBody>
      </p:sp>
      <p:pic>
        <p:nvPicPr>
          <p:cNvPr id="13316" name="Picture 4"/>
          <p:cNvPicPr>
            <a:picLocks noChangeAspect="1" noChangeArrowheads="1"/>
          </p:cNvPicPr>
          <p:nvPr/>
        </p:nvPicPr>
        <p:blipFill>
          <a:blip r:embed="rId3" cstate="print"/>
          <a:srcRect/>
          <a:stretch>
            <a:fillRect/>
          </a:stretch>
        </p:blipFill>
        <p:spPr bwMode="auto">
          <a:xfrm>
            <a:off x="1000125" y="1557338"/>
            <a:ext cx="7072313" cy="5300662"/>
          </a:xfrm>
          <a:prstGeom prst="rect">
            <a:avLst/>
          </a:prstGeom>
          <a:solidFill>
            <a:srgbClr val="FFFFFF"/>
          </a:solidFill>
          <a:ln w="9525">
            <a:noFill/>
            <a:round/>
            <a:headEnd/>
            <a:tailEnd/>
          </a:ln>
        </p:spPr>
      </p:pic>
      <p:sp>
        <p:nvSpPr>
          <p:cNvPr id="5" name="CasellaDiTesto 4"/>
          <p:cNvSpPr txBox="1"/>
          <p:nvPr/>
        </p:nvSpPr>
        <p:spPr>
          <a:xfrm>
            <a:off x="7092280" y="188640"/>
            <a:ext cx="1389226" cy="276999"/>
          </a:xfrm>
          <a:prstGeom prst="rect">
            <a:avLst/>
          </a:prstGeom>
          <a:noFill/>
        </p:spPr>
        <p:txBody>
          <a:bodyPr wrap="none" rtlCol="0">
            <a:spAutoFit/>
          </a:bodyPr>
          <a:lstStyle/>
          <a:p>
            <a:r>
              <a:rPr lang="it-IT" sz="1200" dirty="0">
                <a:solidFill>
                  <a:schemeClr val="bg1">
                    <a:lumMod val="50000"/>
                  </a:schemeClr>
                </a:solidFill>
              </a:rPr>
              <a:t>Benefici </a:t>
            </a:r>
            <a:r>
              <a:rPr lang="it-IT" sz="1200" dirty="0" err="1">
                <a:solidFill>
                  <a:schemeClr val="bg1">
                    <a:lumMod val="50000"/>
                  </a:schemeClr>
                </a:solidFill>
              </a:rPr>
              <a:t>NpL</a:t>
            </a:r>
            <a:r>
              <a:rPr lang="it-IT" sz="1200" dirty="0">
                <a:solidFill>
                  <a:schemeClr val="bg1">
                    <a:lumMod val="50000"/>
                  </a:schemeClr>
                </a:solidFill>
              </a:rPr>
              <a:t> 4/38</a:t>
            </a:r>
          </a:p>
        </p:txBody>
      </p:sp>
      <p:pic>
        <p:nvPicPr>
          <p:cNvPr id="6" name="Picture 3"/>
          <p:cNvPicPr>
            <a:picLocks noChangeAspect="1" noChangeArrowheads="1"/>
          </p:cNvPicPr>
          <p:nvPr/>
        </p:nvPicPr>
        <p:blipFill>
          <a:blip r:embed="rId4" cstate="print"/>
          <a:srcRect t="-24466" b="-24466"/>
          <a:stretch>
            <a:fillRect/>
          </a:stretch>
        </p:blipFill>
        <p:spPr bwMode="auto">
          <a:xfrm>
            <a:off x="250825" y="5630863"/>
            <a:ext cx="2233613" cy="1227137"/>
          </a:xfrm>
          <a:prstGeom prst="rect">
            <a:avLst/>
          </a:prstGeom>
          <a:noFill/>
          <a:ln w="9525">
            <a:noFill/>
            <a:round/>
            <a:headEnd/>
            <a:tailEnd/>
          </a:ln>
        </p:spPr>
      </p:pic>
    </p:spTree>
    <p:extLst>
      <p:ext uri="{BB962C8B-B14F-4D97-AF65-F5344CB8AC3E}">
        <p14:creationId xmlns:p14="http://schemas.microsoft.com/office/powerpoint/2010/main" val="18865232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683568"/>
            <a:ext cx="8064896" cy="2700912"/>
          </a:xfrm>
        </p:spPr>
        <p:txBody>
          <a:bodyPr/>
          <a:lstStyle/>
          <a:p>
            <a:r>
              <a:rPr lang="it-IT" b="1" dirty="0"/>
              <a:t>La voce materna attiva il cervello del neonato</a:t>
            </a:r>
            <a:endParaRPr lang="it-IT" dirty="0"/>
          </a:p>
        </p:txBody>
      </p:sp>
      <p:sp>
        <p:nvSpPr>
          <p:cNvPr id="3" name="Segnaposto contenuto 2"/>
          <p:cNvSpPr>
            <a:spLocks noGrp="1"/>
          </p:cNvSpPr>
          <p:nvPr>
            <p:ph sz="quarter" idx="1"/>
          </p:nvPr>
        </p:nvSpPr>
        <p:spPr>
          <a:xfrm>
            <a:off x="323528" y="980728"/>
            <a:ext cx="8424936" cy="5877272"/>
          </a:xfrm>
        </p:spPr>
        <p:txBody>
          <a:bodyPr>
            <a:normAutofit/>
          </a:bodyPr>
          <a:lstStyle/>
          <a:p>
            <a:r>
              <a:rPr lang="it-IT" sz="3200" dirty="0"/>
              <a:t>L’ascolto della voce IDS (</a:t>
            </a:r>
            <a:r>
              <a:rPr lang="it-IT" sz="3200" dirty="0" err="1"/>
              <a:t>Infant</a:t>
            </a:r>
            <a:r>
              <a:rPr lang="it-IT" sz="3200" dirty="0"/>
              <a:t> </a:t>
            </a:r>
            <a:r>
              <a:rPr lang="it-IT" sz="3200" dirty="0" err="1"/>
              <a:t>directed</a:t>
            </a:r>
            <a:r>
              <a:rPr lang="it-IT" sz="3200" dirty="0"/>
              <a:t> </a:t>
            </a:r>
            <a:r>
              <a:rPr lang="it-IT" sz="3200" dirty="0" err="1"/>
              <a:t>speech</a:t>
            </a:r>
            <a:r>
              <a:rPr lang="it-IT" sz="3200" dirty="0"/>
              <a:t>) fa aumentare il flusso vascolare nel cervello, nella regione orbito-frontale (Spettroscopia ad infrarossi) </a:t>
            </a:r>
          </a:p>
          <a:p>
            <a:r>
              <a:rPr lang="it-IT" sz="3200" dirty="0"/>
              <a:t>il tono “emozionale” della voce materna ha un ruolo nella attivazione del cervello del neonato, anche quando questo dorme.</a:t>
            </a:r>
          </a:p>
          <a:p>
            <a:pPr>
              <a:buNone/>
            </a:pPr>
            <a:endParaRPr lang="it-IT" sz="3200" dirty="0"/>
          </a:p>
          <a:p>
            <a:r>
              <a:rPr lang="en-US" i="1" dirty="0"/>
              <a:t>Saito Yet al. Frontal cerebral flow change associated with infant directed speech.</a:t>
            </a:r>
            <a:br>
              <a:rPr lang="en-US" i="1" dirty="0"/>
            </a:br>
            <a:r>
              <a:rPr lang="en-US" i="1" dirty="0"/>
              <a:t> </a:t>
            </a:r>
            <a:r>
              <a:rPr lang="it-IT" i="1" dirty="0" err="1"/>
              <a:t>Arch</a:t>
            </a:r>
            <a:r>
              <a:rPr lang="it-IT" i="1" dirty="0"/>
              <a:t> </a:t>
            </a:r>
            <a:r>
              <a:rPr lang="it-IT" i="1" dirty="0" err="1"/>
              <a:t>Dis</a:t>
            </a:r>
            <a:r>
              <a:rPr lang="it-IT" i="1" dirty="0"/>
              <a:t> </a:t>
            </a:r>
            <a:r>
              <a:rPr lang="it-IT" i="1" dirty="0" err="1"/>
              <a:t>Child</a:t>
            </a:r>
            <a:r>
              <a:rPr lang="it-IT" i="1" dirty="0"/>
              <a:t> </a:t>
            </a:r>
            <a:r>
              <a:rPr lang="it-IT" i="1" dirty="0" err="1"/>
              <a:t>Fetal</a:t>
            </a:r>
            <a:r>
              <a:rPr lang="it-IT" i="1" dirty="0"/>
              <a:t> </a:t>
            </a:r>
            <a:r>
              <a:rPr lang="it-IT" i="1" dirty="0" err="1"/>
              <a:t>Neonatal</a:t>
            </a:r>
            <a:r>
              <a:rPr lang="it-IT" i="1" dirty="0"/>
              <a:t> Ed 2007;92:F113-6</a:t>
            </a:r>
            <a:br>
              <a:rPr lang="it-IT" i="1" dirty="0"/>
            </a:br>
            <a:endParaRPr lang="it-IT" i="1" dirty="0"/>
          </a:p>
        </p:txBody>
      </p:sp>
    </p:spTree>
    <p:extLst>
      <p:ext uri="{BB962C8B-B14F-4D97-AF65-F5344CB8AC3E}">
        <p14:creationId xmlns:p14="http://schemas.microsoft.com/office/powerpoint/2010/main" val="15008709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4396</Words>
  <Application>Microsoft Office PowerPoint</Application>
  <PresentationFormat>Presentazione su schermo (4:3)</PresentationFormat>
  <Paragraphs>342</Paragraphs>
  <Slides>79</Slides>
  <Notes>24</Notes>
  <HiddenSlides>0</HiddenSlides>
  <MMClips>0</MMClips>
  <ScaleCrop>false</ScaleCrop>
  <HeadingPairs>
    <vt:vector size="8" baseType="variant">
      <vt:variant>
        <vt:lpstr>Caratteri utilizzati</vt:lpstr>
      </vt:variant>
      <vt:variant>
        <vt:i4>14</vt:i4>
      </vt:variant>
      <vt:variant>
        <vt:lpstr>Tema</vt:lpstr>
      </vt:variant>
      <vt:variant>
        <vt:i4>1</vt:i4>
      </vt:variant>
      <vt:variant>
        <vt:lpstr>Server OLE incorporati</vt:lpstr>
      </vt:variant>
      <vt:variant>
        <vt:i4>3</vt:i4>
      </vt:variant>
      <vt:variant>
        <vt:lpstr>Titoli diapositive</vt:lpstr>
      </vt:variant>
      <vt:variant>
        <vt:i4>79</vt:i4>
      </vt:variant>
    </vt:vector>
  </HeadingPairs>
  <TitlesOfParts>
    <vt:vector size="97" baseType="lpstr">
      <vt:lpstr>ＭＳ Ｐゴシック</vt:lpstr>
      <vt:lpstr>-apple-system</vt:lpstr>
      <vt:lpstr>Arial</vt:lpstr>
      <vt:lpstr>Arial Bold</vt:lpstr>
      <vt:lpstr>Calibri</vt:lpstr>
      <vt:lpstr>Century</vt:lpstr>
      <vt:lpstr>Century Schoolbook</vt:lpstr>
      <vt:lpstr>Comic Sans MS</vt:lpstr>
      <vt:lpstr>Lucida Sans Unicode</vt:lpstr>
      <vt:lpstr>Myriad Pro</vt:lpstr>
      <vt:lpstr>Tahoma</vt:lpstr>
      <vt:lpstr>Times New Roman</vt:lpstr>
      <vt:lpstr>Wingdings</vt:lpstr>
      <vt:lpstr>Wingdings 2</vt:lpstr>
      <vt:lpstr>Loggia</vt:lpstr>
      <vt:lpstr>Photo Editor Foto</vt:lpstr>
      <vt:lpstr>Microsoft Excel 97-2003 Worksheet</vt:lpstr>
      <vt:lpstr>Grafico</vt:lpstr>
      <vt:lpstr>Presentazione standard di PowerPoint</vt:lpstr>
      <vt:lpstr>Presentazione standard di PowerPoint</vt:lpstr>
      <vt:lpstr>LO SVILUPPO DEL CERVELLO</vt:lpstr>
      <vt:lpstr>LO SVILUPPO DEL CERVELLO:  4 PROCESSI</vt:lpstr>
      <vt:lpstr>Sviluppo precoce di competenze percettive</vt:lpstr>
      <vt:lpstr>Lo sviluppo del cervello</vt:lpstr>
      <vt:lpstr>Presentazione standard di PowerPoint</vt:lpstr>
      <vt:lpstr>Presentazione standard di PowerPoint</vt:lpstr>
      <vt:lpstr>La voce materna attiva il cervello del neonato</vt:lpstr>
      <vt:lpstr>La presenza e le parole del genitore in una terapia intensiva neonatale migliorano l’atteggiamento del genitore verso il bambino, e stimolano il bambino nello sviluppo del proprio linguaggio</vt:lpstr>
      <vt:lpstr>La musica fa crescere meglio i prematuri le canzoni, cantate o anche suonate con gli strumenti, hanno effetti positivi:riducono lo stress, migliorano il sonno, rallentano il battito cardiaco e il respiro, Migliorano la suzione e ne favoriscono lo sviluppo, favoriscono il bonding e riducono l’ansia genitoriale.</vt:lpstr>
      <vt:lpstr>Presentazione standard di PowerPoint</vt:lpstr>
      <vt:lpstr>I genitori hanno un ruolo importante nell’instaurare il legame di attaccamento</vt:lpstr>
      <vt:lpstr> I periodi critici dello sviluppo delle funzioni cerebrali</vt:lpstr>
      <vt:lpstr>The Science of Early Childhood Development Closing the Gap Between What We Know and What We Do National scientific council on the developing child- Harvard University-January 2007 </vt:lpstr>
      <vt:lpstr>SERVE E RETURN  </vt:lpstr>
      <vt:lpstr>The Science of Early Childhood Development Closing the Gap Between What We Know and What We Do National scientific council on the developing child- Harvard University-January 2007   </vt:lpstr>
      <vt:lpstr>La mente si sviluppa nell’ interazione</vt:lpstr>
      <vt:lpstr>Presentazione standard di PowerPoint</vt:lpstr>
      <vt:lpstr>Presentazione standard di PowerPoint</vt:lpstr>
      <vt:lpstr>Nutrire o …non nutrire la mente dei  bambini</vt:lpstr>
      <vt:lpstr>Presentazione standard di PowerPoint</vt:lpstr>
      <vt:lpstr>L’importanza della parola e il ruolo della posizione sociale</vt:lpstr>
      <vt:lpstr>  Meno parole si ascoltano,  meno parole si sanno </vt:lpstr>
      <vt:lpstr>Presentazione standard di PowerPoint</vt:lpstr>
      <vt:lpstr>Interazione è contatto, sguardo  parola, gioco  </vt:lpstr>
      <vt:lpstr> Il volume di una parte importante del cervello (ippocampo) dipende dalle cure materne </vt:lpstr>
      <vt:lpstr>Apporti cognitivo-relazionali       rete neuronale   competenze </vt:lpstr>
      <vt:lpstr>Effetti  degli stessi interventi precoci  a lunga distanza</vt:lpstr>
      <vt:lpstr>Presentazione standard di PowerPoint</vt:lpstr>
      <vt:lpstr>Presentazione standard di PowerPoint</vt:lpstr>
      <vt:lpstr>Presentazione standard di PowerPoint</vt:lpstr>
      <vt:lpstr>Possiamo dunque fare la differenza negli itinerari di sviluppo e di vita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negative effects of new screens on the cognitive functions of young children require new recommendations Italian Journal of Pediatrics (2021)</vt:lpstr>
      <vt:lpstr>The negative effects of new screens on the cognitive functions of young children require new recommendations Italian Journal of Pediatrics (2021</vt:lpstr>
      <vt:lpstr>The negative effects of new screens on the cognitive functions of young children require new recommendations Italian Journal of Pediatrics (2021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https://www.custodidigitali.it/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SISTEMA DI RICOMPENSA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ADolescenti e sport Riflessioni</dc:title>
  <dc:creator>Proprietario</dc:creator>
  <cp:lastModifiedBy>Proprietario</cp:lastModifiedBy>
  <cp:revision>466</cp:revision>
  <cp:lastPrinted>2022-10-17T08:48:25Z</cp:lastPrinted>
  <dcterms:created xsi:type="dcterms:W3CDTF">2012-11-21T22:29:29Z</dcterms:created>
  <dcterms:modified xsi:type="dcterms:W3CDTF">2023-05-04T14:25:50Z</dcterms:modified>
</cp:coreProperties>
</file>